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5"/>
  </p:notesMasterIdLst>
  <p:handoutMasterIdLst>
    <p:handoutMasterId r:id="rId26"/>
  </p:handoutMasterIdLst>
  <p:sldIdLst>
    <p:sldId id="256" r:id="rId4"/>
    <p:sldId id="257" r:id="rId5"/>
    <p:sldId id="348" r:id="rId6"/>
    <p:sldId id="259" r:id="rId7"/>
    <p:sldId id="334" r:id="rId8"/>
    <p:sldId id="349" r:id="rId9"/>
    <p:sldId id="263" r:id="rId10"/>
    <p:sldId id="329" r:id="rId11"/>
    <p:sldId id="286" r:id="rId12"/>
    <p:sldId id="287" r:id="rId13"/>
    <p:sldId id="269" r:id="rId14"/>
    <p:sldId id="350" r:id="rId15"/>
    <p:sldId id="333" r:id="rId16"/>
    <p:sldId id="328" r:id="rId17"/>
    <p:sldId id="330" r:id="rId18"/>
    <p:sldId id="331" r:id="rId19"/>
    <p:sldId id="332" r:id="rId20"/>
    <p:sldId id="335" r:id="rId21"/>
    <p:sldId id="271" r:id="rId22"/>
    <p:sldId id="352" r:id="rId23"/>
    <p:sldId id="336" r:id="rId24"/>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1" userDrawn="1">
          <p15:clr>
            <a:srgbClr val="A4A3A4"/>
          </p15:clr>
        </p15:guide>
        <p15:guide id="2" pos="29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051"/>
        <p:guide pos="290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gs" Target="tags/tag9.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Times New Roman" panose="020206030504050203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Times New Roman" panose="02020603050405020304" charset="0"/>
              </a:rPr>
            </a:fld>
            <a:endParaRPr lang="zh-CN" altLang="en-US">
              <a:ea typeface="Times New Roman" panose="020206030504050203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Times New Roman" panose="020206030504050203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Times New Roman" panose="02020603050405020304" charset="0"/>
              </a:rPr>
            </a:fld>
            <a:endParaRPr lang="zh-CN" altLang="en-US">
              <a:ea typeface="Times New Roman" panose="020206030504050203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Times New Roman" panose="020206030504050203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Times New Roman" panose="0202060305040502030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Times New Roman" panose="020206030504050203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Times New Roman" panose="0202060305040502030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Times New Roman" panose="02020603050405020304" charset="0"/>
        <a:cs typeface="+mn-cs"/>
      </a:defRPr>
    </a:lvl1pPr>
    <a:lvl2pPr marL="457200" algn="l" defTabSz="914400" rtl="0" eaLnBrk="1" latinLnBrk="0" hangingPunct="1">
      <a:defRPr sz="1200" kern="1200">
        <a:solidFill>
          <a:schemeClr val="tx1"/>
        </a:solidFill>
        <a:latin typeface="+mn-lt"/>
        <a:ea typeface="Times New Roman" panose="02020603050405020304" charset="0"/>
        <a:cs typeface="+mn-cs"/>
      </a:defRPr>
    </a:lvl2pPr>
    <a:lvl3pPr marL="914400" algn="l" defTabSz="914400" rtl="0" eaLnBrk="1" latinLnBrk="0" hangingPunct="1">
      <a:defRPr sz="1200" kern="1200">
        <a:solidFill>
          <a:schemeClr val="tx1"/>
        </a:solidFill>
        <a:latin typeface="+mn-lt"/>
        <a:ea typeface="Times New Roman" panose="02020603050405020304" charset="0"/>
        <a:cs typeface="+mn-cs"/>
      </a:defRPr>
    </a:lvl3pPr>
    <a:lvl4pPr marL="1371600" algn="l" defTabSz="914400" rtl="0" eaLnBrk="1" latinLnBrk="0" hangingPunct="1">
      <a:defRPr sz="1200" kern="1200">
        <a:solidFill>
          <a:schemeClr val="tx1"/>
        </a:solidFill>
        <a:latin typeface="+mn-lt"/>
        <a:ea typeface="Times New Roman" panose="02020603050405020304" charset="0"/>
        <a:cs typeface="+mn-cs"/>
      </a:defRPr>
    </a:lvl4pPr>
    <a:lvl5pPr marL="1828800" algn="l" defTabSz="914400" rtl="0" eaLnBrk="1" latinLnBrk="0" hangingPunct="1">
      <a:defRPr sz="1200" kern="1200">
        <a:solidFill>
          <a:schemeClr val="tx1"/>
        </a:solidFill>
        <a:latin typeface="+mn-lt"/>
        <a:ea typeface="Times New Roman" panose="0202060305040502030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4.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433380" y="614674"/>
            <a:ext cx="1116330" cy="310515"/>
          </a:xfrm>
          <a:prstGeom prst="rect">
            <a:avLst/>
          </a:prstGeom>
        </p:spPr>
        <p:txBody>
          <a:bodyPr vert="horz" wrap="square" lIns="91440" tIns="45720" rIns="91440" bIns="45720" rtlCol="0" anchor="t" anchorCtr="0">
            <a:spAutoFit/>
          </a:bodyPr>
          <a:lstStyle/>
          <a:p>
            <a:pPr algn="l">
              <a:lnSpc>
                <a:spcPct val="100000"/>
              </a:lnSpc>
              <a:spcBef>
                <a:spcPts val="375"/>
              </a:spcBef>
            </a:pPr>
            <a:r>
              <a:rPr lang="en-US" sz="1350" b="1">
                <a:solidFill>
                  <a:srgbClr val="FFFFFF">
                    <a:alpha val="100000"/>
                  </a:srgbClr>
                </a:solidFill>
                <a:latin typeface="微软雅黑" panose="020B0503020204020204" charset="-122"/>
                <a:ea typeface="微软雅黑" panose="020B0503020204020204" charset="-122"/>
                <a:cs typeface="微软雅黑" panose="020B0503020204020204" charset="-122"/>
              </a:rPr>
              <a:t>THESIS</a:t>
            </a:r>
            <a:endParaRPr lang="en-US" sz="135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6781800" y="2621915"/>
            <a:ext cx="5241290" cy="1614170"/>
          </a:xfrm>
          <a:prstGeom prst="rect">
            <a:avLst/>
          </a:prstGeom>
        </p:spPr>
        <p:txBody>
          <a:bodyPr vert="horz" wrap="square" lIns="114300" tIns="57150" rIns="114300" bIns="57150" rtlCol="0" anchor="ctr" anchorCtr="0">
            <a:normAutofit/>
          </a:bodyPr>
          <a:lstStyle/>
          <a:p>
            <a:pPr indent="457200" algn="l">
              <a:lnSpc>
                <a:spcPct val="120000"/>
              </a:lnSpc>
            </a:pPr>
            <a:r>
              <a:rPr lang="en-US" altLang="zh-CN" sz="360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23</a:t>
            </a:r>
            <a:r>
              <a:rPr lang="zh-CN" altLang="en-US" sz="360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年中国工程实训大赛新能源小车</a:t>
            </a:r>
            <a:endParaRPr lang="zh-CN" altLang="en-US" sz="360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4876800" y="4800600"/>
            <a:ext cx="4164330" cy="441325"/>
          </a:xfrm>
          <a:prstGeom prst="rect">
            <a:avLst/>
          </a:prstGeom>
          <a:noFill/>
        </p:spPr>
        <p:txBody>
          <a:bodyPr wrap="square" rtlCol="0">
            <a:noAutofit/>
          </a:bodyPr>
          <a:p>
            <a:endParaRPr lang="zh-CN" altLang="en-US" sz="2025">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descr="27de53d8c7eaa71fb39a7f45eacf1a30"/>
          <p:cNvPicPr>
            <a:picLocks noChangeAspect="1"/>
          </p:cNvPicPr>
          <p:nvPr/>
        </p:nvPicPr>
        <p:blipFill>
          <a:blip r:embed="rId2"/>
          <a:stretch>
            <a:fillRect/>
          </a:stretch>
        </p:blipFill>
        <p:spPr>
          <a:xfrm>
            <a:off x="152400" y="1066800"/>
            <a:ext cx="6590030" cy="494284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5"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2.3.2</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运行</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方式分析</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6"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02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长征轨迹的</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1"/>
          <a:stretch>
            <a:fillRect/>
          </a:stretch>
        </p:blipFill>
        <p:spPr>
          <a:xfrm>
            <a:off x="2362200" y="1295400"/>
            <a:ext cx="9782810" cy="5553075"/>
          </a:xfrm>
          <a:prstGeom prst="rect">
            <a:avLst/>
          </a:prstGeom>
        </p:spPr>
      </p:pic>
      <p:sp>
        <p:nvSpPr>
          <p:cNvPr id="4" name="文本框 3"/>
          <p:cNvSpPr txBox="1"/>
          <p:nvPr/>
        </p:nvSpPr>
        <p:spPr>
          <a:xfrm>
            <a:off x="447040" y="2057400"/>
            <a:ext cx="1565910" cy="1198880"/>
          </a:xfrm>
          <a:prstGeom prst="rect">
            <a:avLst/>
          </a:prstGeom>
          <a:noFill/>
        </p:spPr>
        <p:txBody>
          <a:bodyPr wrap="square" rtlCol="0">
            <a:spAutoFit/>
          </a:bodyPr>
          <a:p>
            <a:r>
              <a:rPr lang="zh-CN" altLang="en-US" b="1">
                <a:latin typeface="宋体" panose="02010600030101010101" pitchFamily="2" charset="-122"/>
                <a:ea typeface="宋体" panose="02010600030101010101" pitchFamily="2" charset="-122"/>
                <a:cs typeface="宋体" panose="02010600030101010101" pitchFamily="2" charset="-122"/>
              </a:rPr>
              <a:t>（</a:t>
            </a:r>
            <a:r>
              <a:rPr lang="en-US" altLang="zh-CN" b="1">
                <a:latin typeface="宋体" panose="02010600030101010101" pitchFamily="2" charset="-122"/>
                <a:ea typeface="宋体" panose="02010600030101010101" pitchFamily="2" charset="-122"/>
                <a:cs typeface="宋体" panose="02010600030101010101" pitchFamily="2" charset="-122"/>
              </a:rPr>
              <a:t>2</a:t>
            </a:r>
            <a:r>
              <a:rPr lang="zh-CN" altLang="en-US" b="1">
                <a:latin typeface="宋体" panose="02010600030101010101" pitchFamily="2" charset="-122"/>
                <a:ea typeface="宋体" panose="02010600030101010101" pitchFamily="2" charset="-122"/>
                <a:cs typeface="宋体" panose="02010600030101010101" pitchFamily="2" charset="-122"/>
              </a:rPr>
              <a:t>）其次，利用</a:t>
            </a:r>
            <a:r>
              <a:rPr lang="en-US" altLang="zh-CN" b="1">
                <a:latin typeface="宋体" panose="02010600030101010101" pitchFamily="2" charset="-122"/>
                <a:ea typeface="宋体" panose="02010600030101010101" pitchFamily="2" charset="-122"/>
                <a:cs typeface="宋体" panose="02010600030101010101" pitchFamily="2" charset="-122"/>
              </a:rPr>
              <a:t>Matlab</a:t>
            </a:r>
            <a:r>
              <a:rPr lang="zh-CN" altLang="en-US" b="1">
                <a:latin typeface="宋体" panose="02010600030101010101" pitchFamily="2" charset="-122"/>
                <a:ea typeface="宋体" panose="02010600030101010101" pitchFamily="2" charset="-122"/>
                <a:cs typeface="宋体" panose="02010600030101010101" pitchFamily="2" charset="-122"/>
              </a:rPr>
              <a:t>对十个离散点进行拟合</a:t>
            </a:r>
            <a:r>
              <a:rPr lang="zh-CN" altLang="en-US"/>
              <a:t>。</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37"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2.3.3</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运行方式的</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0"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02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长征路径的</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2"/>
          <a:stretch>
            <a:fillRect/>
          </a:stretch>
        </p:blipFill>
        <p:spPr>
          <a:xfrm>
            <a:off x="152400" y="1295400"/>
            <a:ext cx="5528945" cy="4793615"/>
          </a:xfrm>
          <a:prstGeom prst="rect">
            <a:avLst/>
          </a:prstGeom>
        </p:spPr>
      </p:pic>
      <p:pic>
        <p:nvPicPr>
          <p:cNvPr id="8" name="图片 3"/>
          <p:cNvPicPr>
            <a:picLocks noChangeAspect="1"/>
          </p:cNvPicPr>
          <p:nvPr/>
        </p:nvPicPr>
        <p:blipFill>
          <a:blip r:embed="rId3"/>
          <a:stretch>
            <a:fillRect/>
          </a:stretch>
        </p:blipFill>
        <p:spPr>
          <a:xfrm>
            <a:off x="5808345" y="1372235"/>
            <a:ext cx="6139815" cy="47167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60448" y="1329916"/>
            <a:ext cx="7309353" cy="4408102"/>
          </a:xfrm>
          <a:prstGeom prst="rect">
            <a:avLst/>
          </a:prstGeom>
          <a:solidFill>
            <a:srgbClr val="FFFFFF">
              <a:alpha val="100000"/>
            </a:srgbClr>
          </a:solidFill>
        </p:spPr>
      </p:sp>
      <p:pic>
        <p:nvPicPr>
          <p:cNvPr id="6" name="图片 5" descr="5e1b9cc0ede8ff48b6090064d2831cab"/>
          <p:cNvPicPr>
            <a:picLocks noChangeAspect="1"/>
          </p:cNvPicPr>
          <p:nvPr/>
        </p:nvPicPr>
        <p:blipFill>
          <a:blip r:embed="rId2"/>
          <a:stretch>
            <a:fillRect/>
          </a:stretch>
        </p:blipFill>
        <p:spPr>
          <a:xfrm>
            <a:off x="5823585" y="0"/>
            <a:ext cx="6368415" cy="4776470"/>
          </a:xfrm>
          <a:prstGeom prst="rect">
            <a:avLst/>
          </a:prstGeom>
        </p:spPr>
      </p:pic>
      <p:sp>
        <p:nvSpPr>
          <p:cNvPr id="3" name="TextBox 3"/>
          <p:cNvSpPr txBox="1"/>
          <p:nvPr/>
        </p:nvSpPr>
        <p:spPr>
          <a:xfrm>
            <a:off x="1091295" y="2201990"/>
            <a:ext cx="3038473" cy="1409700"/>
          </a:xfrm>
          <a:prstGeom prst="rect">
            <a:avLst/>
          </a:prstGeom>
        </p:spPr>
        <p:txBody>
          <a:bodyPr vert="horz" wrap="square" lIns="114300" tIns="57150" rIns="114300" bIns="57150" rtlCol="0" anchor="ctr" anchorCtr="0">
            <a:normAutofit/>
          </a:bodyPr>
          <a:lstStyle/>
          <a:p>
            <a:pPr algn="l">
              <a:lnSpc>
                <a:spcPct val="120000"/>
              </a:lnSpc>
              <a:spcBef>
                <a:spcPts val="450"/>
              </a:spcBef>
            </a:pPr>
            <a:r>
              <a:rPr lang="en-US" sz="6600" b="1">
                <a:solidFill>
                  <a:schemeClr val="accent3">
                    <a:lumMod val="50000"/>
                    <a:alpha val="100000"/>
                  </a:schemeClr>
                </a:solidFill>
                <a:latin typeface="Times New Roman" panose="02020603050405020304" charset="0"/>
                <a:ea typeface="PingFang SC"/>
                <a:cs typeface="Times New Roman" panose="02020603050405020304" charset="0"/>
              </a:rPr>
              <a:t>03</a:t>
            </a:r>
            <a:endParaRPr lang="en-US" sz="6600" b="1">
              <a:solidFill>
                <a:schemeClr val="accent3">
                  <a:lumMod val="50000"/>
                  <a:alpha val="100000"/>
                </a:schemeClr>
              </a:solidFill>
              <a:latin typeface="Times New Roman" panose="02020603050405020304" charset="0"/>
              <a:ea typeface="PingFang SC"/>
              <a:cs typeface="Times New Roman" panose="02020603050405020304" charset="0"/>
            </a:endParaRPr>
          </a:p>
        </p:txBody>
      </p:sp>
      <p:sp>
        <p:nvSpPr>
          <p:cNvPr id="4" name="TextBox 4"/>
          <p:cNvSpPr txBox="1"/>
          <p:nvPr/>
        </p:nvSpPr>
        <p:spPr>
          <a:xfrm>
            <a:off x="1091439" y="3383471"/>
            <a:ext cx="6572563" cy="1939312"/>
          </a:xfrm>
          <a:prstGeom prst="rect">
            <a:avLst/>
          </a:prstGeom>
        </p:spPr>
        <p:txBody>
          <a:bodyPr vert="horz" wrap="square" lIns="114300" tIns="57150" rIns="114300" bIns="57150" rtlCol="0" anchor="t" anchorCtr="0">
            <a:normAutofit/>
          </a:bodyPr>
          <a:lstStyle/>
          <a:p>
            <a:pPr algn="l">
              <a:lnSpc>
                <a:spcPct val="120000"/>
              </a:lnSpc>
            </a:pPr>
            <a:r>
              <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小车整体设计与</a:t>
            </a:r>
            <a:r>
              <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33380" y="614674"/>
            <a:ext cx="1116330" cy="310515"/>
          </a:xfrm>
          <a:prstGeom prst="rect">
            <a:avLst/>
          </a:prstGeom>
        </p:spPr>
        <p:txBody>
          <a:bodyPr vert="horz" wrap="square" lIns="91440" tIns="45720" rIns="91440" bIns="45720" rtlCol="0" anchor="t" anchorCtr="0">
            <a:spAutoFit/>
          </a:bodyPr>
          <a:lstStyle/>
          <a:p>
            <a:pPr algn="l">
              <a:lnSpc>
                <a:spcPct val="100000"/>
              </a:lnSpc>
              <a:spcBef>
                <a:spcPts val="375"/>
              </a:spcBef>
            </a:pPr>
            <a:r>
              <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THESIS</a:t>
            </a:r>
            <a:endPar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40"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sym typeface="+mn-ea"/>
              </a:rPr>
              <a:t>小车整体设计与分析</a:t>
            </a:r>
            <a:endParaRPr 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descr="小车介绍图"/>
          <p:cNvPicPr>
            <a:picLocks noChangeAspect="1"/>
          </p:cNvPicPr>
          <p:nvPr/>
        </p:nvPicPr>
        <p:blipFill>
          <a:blip r:embed="rId1"/>
          <a:stretch>
            <a:fillRect/>
          </a:stretch>
        </p:blipFill>
        <p:spPr>
          <a:xfrm>
            <a:off x="0" y="975995"/>
            <a:ext cx="8947785" cy="5906135"/>
          </a:xfrm>
          <a:prstGeom prst="rect">
            <a:avLst/>
          </a:prstGeom>
        </p:spPr>
      </p:pic>
      <p:sp>
        <p:nvSpPr>
          <p:cNvPr id="4" name="文本框 3"/>
          <p:cNvSpPr txBox="1"/>
          <p:nvPr/>
        </p:nvSpPr>
        <p:spPr>
          <a:xfrm>
            <a:off x="9144000" y="2057400"/>
            <a:ext cx="2850515" cy="2743835"/>
          </a:xfrm>
          <a:prstGeom prst="rect">
            <a:avLst/>
          </a:prstGeom>
          <a:noFill/>
        </p:spPr>
        <p:txBody>
          <a:bodyPr wrap="square" rtlCol="0">
            <a:noAutofit/>
          </a:bodyPr>
          <a:p>
            <a:pPr indent="457200"/>
            <a:r>
              <a:rPr lang="zh-CN" altLang="en-US">
                <a:latin typeface="宋体" panose="02010600030101010101" pitchFamily="2" charset="-122"/>
                <a:ea typeface="宋体" panose="02010600030101010101" pitchFamily="2" charset="-122"/>
              </a:rPr>
              <a:t>整个小车的设计主要分为三部分：</a:t>
            </a:r>
            <a:endParaRPr lang="zh-CN" altLang="en-US">
              <a:latin typeface="宋体" panose="02010600030101010101" pitchFamily="2" charset="-122"/>
              <a:ea typeface="宋体" panose="02010600030101010101" pitchFamily="2" charset="-122"/>
            </a:endParaRPr>
          </a:p>
          <a:p>
            <a:pPr indent="457200"/>
            <a:r>
              <a:rPr lang="en-US" altLang="zh-CN">
                <a:latin typeface="宋体" panose="02010600030101010101" pitchFamily="2" charset="-122"/>
                <a:ea typeface="宋体" panose="02010600030101010101" pitchFamily="2" charset="-122"/>
              </a:rPr>
              <a:t>1</a:t>
            </a:r>
            <a:r>
              <a:rPr lang="zh-CN" altLang="en-US">
                <a:latin typeface="宋体" panose="02010600030101010101" pitchFamily="2" charset="-122"/>
                <a:ea typeface="宋体" panose="02010600030101010101" pitchFamily="2" charset="-122"/>
              </a:rPr>
              <a:t>、动力系统</a:t>
            </a:r>
            <a:endParaRPr lang="zh-CN" altLang="en-US">
              <a:latin typeface="宋体" panose="02010600030101010101" pitchFamily="2" charset="-122"/>
              <a:ea typeface="宋体" panose="02010600030101010101" pitchFamily="2" charset="-122"/>
            </a:endParaRPr>
          </a:p>
          <a:p>
            <a:pPr indent="457200"/>
            <a:r>
              <a:rPr lang="en-US" altLang="zh-CN">
                <a:latin typeface="宋体" panose="02010600030101010101" pitchFamily="2" charset="-122"/>
                <a:ea typeface="宋体" panose="02010600030101010101" pitchFamily="2" charset="-122"/>
              </a:rPr>
              <a:t>2</a:t>
            </a:r>
            <a:r>
              <a:rPr lang="zh-CN" altLang="en-US">
                <a:latin typeface="宋体" panose="02010600030101010101" pitchFamily="2" charset="-122"/>
                <a:ea typeface="宋体" panose="02010600030101010101" pitchFamily="2" charset="-122"/>
              </a:rPr>
              <a:t>、传动系统</a:t>
            </a:r>
            <a:endParaRPr lang="zh-CN" altLang="en-US">
              <a:latin typeface="宋体" panose="02010600030101010101" pitchFamily="2" charset="-122"/>
              <a:ea typeface="宋体" panose="02010600030101010101" pitchFamily="2" charset="-122"/>
            </a:endParaRPr>
          </a:p>
          <a:p>
            <a:pPr indent="457200"/>
            <a:r>
              <a:rPr lang="en-US" altLang="zh-CN">
                <a:latin typeface="宋体" panose="02010600030101010101" pitchFamily="2" charset="-122"/>
                <a:ea typeface="宋体" panose="02010600030101010101" pitchFamily="2" charset="-122"/>
              </a:rPr>
              <a:t>3</a:t>
            </a:r>
            <a:r>
              <a:rPr lang="zh-CN" altLang="en-US">
                <a:latin typeface="宋体" panose="02010600030101010101" pitchFamily="2" charset="-122"/>
                <a:ea typeface="宋体" panose="02010600030101010101" pitchFamily="2" charset="-122"/>
              </a:rPr>
              <a:t>、新型转向系统</a:t>
            </a:r>
            <a:endParaRPr lang="zh-CN" altLang="en-US">
              <a:latin typeface="宋体" panose="02010600030101010101" pitchFamily="2" charset="-122"/>
              <a:ea typeface="宋体" panose="02010600030101010101" pitchFamily="2" charset="-122"/>
            </a:endParaRPr>
          </a:p>
          <a:p>
            <a:pPr indent="457200"/>
            <a:endParaRPr lang="zh-CN" altLang="en-US">
              <a:latin typeface="宋体" panose="02010600030101010101" pitchFamily="2" charset="-122"/>
              <a:ea typeface="宋体" panose="02010600030101010101" pitchFamily="2" charset="-122"/>
            </a:endParaRPr>
          </a:p>
          <a:p>
            <a:pPr indent="457200"/>
            <a:r>
              <a:rPr lang="zh-CN" altLang="en-US">
                <a:latin typeface="宋体" panose="02010600030101010101" pitchFamily="2" charset="-122"/>
                <a:ea typeface="宋体" panose="02010600030101010101" pitchFamily="2" charset="-122"/>
              </a:rPr>
              <a:t>其中主要创新点在于针对转向系统的分析设计</a:t>
            </a:r>
            <a:r>
              <a:rPr lang="zh-CN" altLang="en-US"/>
              <a:t>。</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9" name="图片 38" descr="69cf4fe6e3169c8a708ff0bbb4b7609a"/>
          <p:cNvPicPr>
            <a:picLocks noChangeAspect="1"/>
          </p:cNvPicPr>
          <p:nvPr/>
        </p:nvPicPr>
        <p:blipFill>
          <a:blip r:embed="rId1"/>
          <a:stretch>
            <a:fillRect/>
          </a:stretch>
        </p:blipFill>
        <p:spPr>
          <a:xfrm rot="5400000">
            <a:off x="463550" y="3601085"/>
            <a:ext cx="2785745" cy="3713480"/>
          </a:xfrm>
          <a:prstGeom prst="rect">
            <a:avLst/>
          </a:prstGeom>
        </p:spPr>
      </p:pic>
      <p:pic>
        <p:nvPicPr>
          <p:cNvPr id="100" name="图片 99"/>
          <p:cNvPicPr/>
          <p:nvPr/>
        </p:nvPicPr>
        <p:blipFill>
          <a:blip r:embed="rId2"/>
          <a:stretch>
            <a:fillRect/>
          </a:stretch>
        </p:blipFill>
        <p:spPr>
          <a:xfrm>
            <a:off x="7251700" y="3684905"/>
            <a:ext cx="4915535" cy="3166110"/>
          </a:xfrm>
          <a:prstGeom prst="rect">
            <a:avLst/>
          </a:prstGeom>
          <a:noFill/>
          <a:ln w="9525">
            <a:noFill/>
          </a:ln>
        </p:spPr>
      </p:pic>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37"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3.1</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动力系统</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6"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小车整体设计与分析</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8" name="AutoShape 2"/>
          <p:cNvSpPr/>
          <p:nvPr/>
        </p:nvSpPr>
        <p:spPr>
          <a:xfrm>
            <a:off x="508333" y="1708880"/>
            <a:ext cx="11358867" cy="32821"/>
          </a:xfrm>
          <a:prstGeom prst="rect">
            <a:avLst/>
          </a:prstGeom>
          <a:solidFill>
            <a:schemeClr val="accent1">
              <a:alpha val="100000"/>
            </a:schemeClr>
          </a:solidFill>
        </p:spPr>
      </p:sp>
      <p:sp>
        <p:nvSpPr>
          <p:cNvPr id="9" name="AutoShape 3"/>
          <p:cNvSpPr/>
          <p:nvPr/>
        </p:nvSpPr>
        <p:spPr>
          <a:xfrm>
            <a:off x="2819979" y="1388874"/>
            <a:ext cx="721600" cy="721600"/>
          </a:xfrm>
          <a:prstGeom prst="ellipse">
            <a:avLst/>
          </a:prstGeom>
          <a:solidFill>
            <a:schemeClr val="accent1">
              <a:alpha val="30000"/>
            </a:schemeClr>
          </a:solidFill>
        </p:spPr>
      </p:sp>
      <p:sp>
        <p:nvSpPr>
          <p:cNvPr id="10" name="AutoShape 4"/>
          <p:cNvSpPr/>
          <p:nvPr/>
        </p:nvSpPr>
        <p:spPr>
          <a:xfrm>
            <a:off x="2923589" y="1498972"/>
            <a:ext cx="501404" cy="501404"/>
          </a:xfrm>
          <a:prstGeom prst="ellipse">
            <a:avLst/>
          </a:prstGeom>
          <a:solidFill>
            <a:schemeClr val="accent1">
              <a:alpha val="100000"/>
            </a:schemeClr>
          </a:solidFill>
        </p:spPr>
      </p:sp>
      <p:sp>
        <p:nvSpPr>
          <p:cNvPr id="11" name="AutoShape 7"/>
          <p:cNvSpPr/>
          <p:nvPr/>
        </p:nvSpPr>
        <p:spPr>
          <a:xfrm>
            <a:off x="8244967" y="1388874"/>
            <a:ext cx="721600" cy="721600"/>
          </a:xfrm>
          <a:prstGeom prst="ellipse">
            <a:avLst/>
          </a:prstGeom>
          <a:solidFill>
            <a:schemeClr val="accent1">
              <a:alpha val="30000"/>
            </a:schemeClr>
          </a:solidFill>
        </p:spPr>
      </p:sp>
      <p:sp>
        <p:nvSpPr>
          <p:cNvPr id="12" name="AutoShape 8"/>
          <p:cNvSpPr/>
          <p:nvPr/>
        </p:nvSpPr>
        <p:spPr>
          <a:xfrm>
            <a:off x="8348576" y="1498972"/>
            <a:ext cx="501404" cy="501404"/>
          </a:xfrm>
          <a:prstGeom prst="ellipse">
            <a:avLst/>
          </a:prstGeom>
          <a:solidFill>
            <a:schemeClr val="accent1">
              <a:alpha val="100000"/>
            </a:schemeClr>
          </a:solidFill>
        </p:spPr>
      </p:sp>
      <p:sp>
        <p:nvSpPr>
          <p:cNvPr id="36" name="文本框 35"/>
          <p:cNvSpPr txBox="1"/>
          <p:nvPr/>
        </p:nvSpPr>
        <p:spPr>
          <a:xfrm>
            <a:off x="1981200" y="2133600"/>
            <a:ext cx="4064000" cy="2338070"/>
          </a:xfrm>
          <a:prstGeom prst="rect">
            <a:avLst/>
          </a:prstGeom>
          <a:noFill/>
        </p:spPr>
        <p:txBody>
          <a:bodyPr wrap="square" rtlCol="0">
            <a:spAutoFit/>
          </a:bodyPr>
          <a:p>
            <a:r>
              <a:rPr lang="zh-CN" altLang="en-US" sz="2000" b="1">
                <a:solidFill>
                  <a:schemeClr val="tx2">
                    <a:lumMod val="50000"/>
                    <a:lumOff val="50000"/>
                  </a:schemeClr>
                </a:solidFill>
                <a:latin typeface="宋体" panose="02010600030101010101" pitchFamily="2" charset="-122"/>
                <a:ea typeface="宋体" panose="02010600030101010101" pitchFamily="2" charset="-122"/>
              </a:rPr>
              <a:t>能源转化装置</a:t>
            </a:r>
            <a:r>
              <a:rPr lang="zh-CN" altLang="en-US">
                <a:solidFill>
                  <a:schemeClr val="tx2">
                    <a:lumMod val="50000"/>
                    <a:lumOff val="50000"/>
                  </a:schemeClr>
                </a:solidFill>
                <a:latin typeface="宋体" panose="02010600030101010101" pitchFamily="2" charset="-122"/>
                <a:ea typeface="宋体" panose="02010600030101010101" pitchFamily="2" charset="-122"/>
              </a:rPr>
              <a:t>：</a:t>
            </a:r>
            <a:endParaRPr lang="zh-CN" altLang="en-US">
              <a:solidFill>
                <a:schemeClr val="tx2">
                  <a:lumMod val="50000"/>
                  <a:lumOff val="50000"/>
                </a:schemeClr>
              </a:solidFill>
              <a:latin typeface="宋体" panose="02010600030101010101" pitchFamily="2" charset="-122"/>
              <a:ea typeface="宋体" panose="02010600030101010101" pitchFamily="2" charset="-122"/>
            </a:endParaRPr>
          </a:p>
          <a:p>
            <a:pPr indent="457200"/>
            <a:r>
              <a:rPr lang="zh-CN" altLang="en-US">
                <a:latin typeface="宋体" panose="02010600030101010101" pitchFamily="2" charset="-122"/>
                <a:ea typeface="宋体" panose="02010600030101010101" pitchFamily="2" charset="-122"/>
              </a:rPr>
              <a:t>根据大赛要求生物质能赛道可选择两种能源转化装置作为动力系统，一种叫特斯拉蒸汽发电机，顾名思义，利用蒸汽的热能驱动发电机产生电力。另一种为温差发电，利用温差片两端温差差异驱使产生电能。</a:t>
            </a:r>
            <a:endParaRPr lang="zh-CN" altLang="en-US">
              <a:solidFill>
                <a:schemeClr val="tx2">
                  <a:lumMod val="50000"/>
                  <a:lumOff val="50000"/>
                </a:schemeClr>
              </a:solidFill>
              <a:latin typeface="宋体" panose="02010600030101010101" pitchFamily="2" charset="-122"/>
              <a:ea typeface="宋体" panose="02010600030101010101" pitchFamily="2" charset="-122"/>
            </a:endParaRPr>
          </a:p>
          <a:p>
            <a:pPr indent="457200"/>
            <a:endParaRPr lang="zh-CN" altLang="en-US">
              <a:solidFill>
                <a:schemeClr val="tx2">
                  <a:lumMod val="50000"/>
                  <a:lumOff val="50000"/>
                </a:schemeClr>
              </a:solidFill>
              <a:latin typeface="宋体" panose="02010600030101010101" pitchFamily="2" charset="-122"/>
              <a:ea typeface="宋体" panose="02010600030101010101" pitchFamily="2" charset="-122"/>
            </a:endParaRPr>
          </a:p>
        </p:txBody>
      </p:sp>
      <p:sp>
        <p:nvSpPr>
          <p:cNvPr id="38" name="文本框 37"/>
          <p:cNvSpPr txBox="1"/>
          <p:nvPr/>
        </p:nvSpPr>
        <p:spPr>
          <a:xfrm>
            <a:off x="7803515" y="2133600"/>
            <a:ext cx="4064000" cy="1506855"/>
          </a:xfrm>
          <a:prstGeom prst="rect">
            <a:avLst/>
          </a:prstGeom>
          <a:noFill/>
        </p:spPr>
        <p:txBody>
          <a:bodyPr wrap="square" rtlCol="0">
            <a:spAutoFit/>
          </a:bodyPr>
          <a:p>
            <a:r>
              <a:rPr lang="zh-CN" altLang="en-US" sz="2000" b="1">
                <a:solidFill>
                  <a:schemeClr val="tx2">
                    <a:lumMod val="50000"/>
                    <a:lumOff val="50000"/>
                  </a:schemeClr>
                </a:solidFill>
              </a:rPr>
              <a:t>稳压升压</a:t>
            </a:r>
            <a:r>
              <a:rPr lang="en-US" altLang="zh-CN" sz="2000" b="1">
                <a:solidFill>
                  <a:schemeClr val="tx2">
                    <a:lumMod val="50000"/>
                    <a:lumOff val="50000"/>
                  </a:schemeClr>
                </a:solidFill>
              </a:rPr>
              <a:t>PCB</a:t>
            </a:r>
            <a:r>
              <a:rPr lang="zh-CN" altLang="en-US" sz="2000" b="1">
                <a:solidFill>
                  <a:schemeClr val="tx2">
                    <a:lumMod val="50000"/>
                    <a:lumOff val="50000"/>
                  </a:schemeClr>
                </a:solidFill>
              </a:rPr>
              <a:t>：</a:t>
            </a:r>
            <a:endParaRPr lang="zh-CN" altLang="en-US" sz="2000" b="1">
              <a:solidFill>
                <a:schemeClr val="tx2">
                  <a:lumMod val="50000"/>
                  <a:lumOff val="50000"/>
                </a:schemeClr>
              </a:solidFill>
            </a:endParaRPr>
          </a:p>
          <a:p>
            <a:pPr indent="457200"/>
            <a:r>
              <a:rPr lang="zh-CN" altLang="en-US">
                <a:latin typeface="宋体" panose="02010600030101010101" pitchFamily="2" charset="-122"/>
                <a:ea typeface="宋体" panose="02010600030101010101" pitchFamily="2" charset="-122"/>
              </a:rPr>
              <a:t>一款稳压变压电路板，使得能源转化的输出更加稳定，且可以满足电机与霍尔传感器的驱动要求，实现小车在比赛过程中的平稳运行。</a:t>
            </a:r>
            <a:endParaRPr lang="zh-CN" altLang="en-US">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37"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3.1.1</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能源转化</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装置</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51" name="对象 50">
            <a:hlinkClick r:id="" action="ppaction://ole?verb="/>
          </p:cNvPr>
          <p:cNvGraphicFramePr>
            <a:graphicFrameLocks noChangeAspect="1"/>
          </p:cNvGraphicFramePr>
          <p:nvPr/>
        </p:nvGraphicFramePr>
        <p:xfrm>
          <a:off x="7811135" y="5779770"/>
          <a:ext cx="191135" cy="344170"/>
        </p:xfrm>
        <a:graphic>
          <a:graphicData uri="http://schemas.openxmlformats.org/presentationml/2006/ole">
            <mc:AlternateContent xmlns:mc="http://schemas.openxmlformats.org/markup-compatibility/2006">
              <mc:Choice xmlns:v="urn:schemas-microsoft-com:vml" Requires="v">
                <p:oleObj spid="_x0000_s1026" name="" r:id="rId1" imgW="127000" imgH="228600" progId="Equation.KSEE3">
                  <p:embed/>
                </p:oleObj>
              </mc:Choice>
              <mc:Fallback>
                <p:oleObj name="" r:id="rId1" imgW="127000" imgH="228600" progId="Equation.KSEE3">
                  <p:embed/>
                  <p:pic>
                    <p:nvPicPr>
                      <p:cNvPr id="0" name="图片 1025"/>
                      <p:cNvPicPr/>
                      <p:nvPr/>
                    </p:nvPicPr>
                    <p:blipFill>
                      <a:blip r:embed="rId2"/>
                      <a:stretch>
                        <a:fillRect/>
                      </a:stretch>
                    </p:blipFill>
                    <p:spPr>
                      <a:xfrm>
                        <a:off x="7811135" y="5779770"/>
                        <a:ext cx="191135" cy="344170"/>
                      </a:xfrm>
                      <a:prstGeom prst="rect">
                        <a:avLst/>
                      </a:prstGeom>
                    </p:spPr>
                  </p:pic>
                </p:oleObj>
              </mc:Fallback>
            </mc:AlternateContent>
          </a:graphicData>
        </a:graphic>
      </p:graphicFrame>
      <p:sp>
        <p:nvSpPr>
          <p:cNvPr id="70"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sym typeface="+mn-ea"/>
              </a:rPr>
              <a:t>小车整体设计与分析</a:t>
            </a:r>
            <a:endParaRPr 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7" name="图片 1"/>
          <p:cNvPicPr>
            <a:picLocks noChangeAspect="1"/>
          </p:cNvPicPr>
          <p:nvPr/>
        </p:nvPicPr>
        <p:blipFill>
          <a:blip r:embed="rId3"/>
          <a:stretch>
            <a:fillRect/>
          </a:stretch>
        </p:blipFill>
        <p:spPr>
          <a:xfrm>
            <a:off x="75883" y="1676400"/>
            <a:ext cx="5267325" cy="3834130"/>
          </a:xfrm>
          <a:prstGeom prst="rect">
            <a:avLst/>
          </a:prstGeom>
          <a:noFill/>
          <a:ln>
            <a:noFill/>
          </a:ln>
        </p:spPr>
      </p:pic>
      <p:pic>
        <p:nvPicPr>
          <p:cNvPr id="3" name="图片 2"/>
          <p:cNvPicPr>
            <a:picLocks noChangeAspect="1"/>
          </p:cNvPicPr>
          <p:nvPr/>
        </p:nvPicPr>
        <p:blipFill>
          <a:blip r:embed="rId4"/>
          <a:stretch>
            <a:fillRect/>
          </a:stretch>
        </p:blipFill>
        <p:spPr>
          <a:xfrm>
            <a:off x="5410200" y="1647825"/>
            <a:ext cx="6751955" cy="52101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37"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3.1.2</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稳压升压</a:t>
            </a:r>
            <a:r>
              <a:rPr lang="en-US" altLang="zh-CN"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PCB</a:t>
            </a:r>
            <a:endParaRPr lang="en-US" altLang="zh-CN"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77"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sym typeface="+mn-ea"/>
              </a:rPr>
              <a:t>小车整体设计与分析</a:t>
            </a:r>
            <a:endParaRPr 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3505200" y="914400"/>
            <a:ext cx="8595360" cy="5743575"/>
          </a:xfrm>
          <a:prstGeom prst="rect">
            <a:avLst/>
          </a:prstGeom>
        </p:spPr>
      </p:pic>
      <p:pic>
        <p:nvPicPr>
          <p:cNvPr id="4" name="图片 3"/>
          <p:cNvPicPr>
            <a:picLocks noChangeAspect="1"/>
          </p:cNvPicPr>
          <p:nvPr/>
        </p:nvPicPr>
        <p:blipFill>
          <a:blip r:embed="rId2"/>
          <a:stretch>
            <a:fillRect/>
          </a:stretch>
        </p:blipFill>
        <p:spPr>
          <a:xfrm rot="16200000">
            <a:off x="-309880" y="2702560"/>
            <a:ext cx="5386070" cy="27235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2" name="AutoShape 2"/>
          <p:cNvSpPr/>
          <p:nvPr>
            <p:custDataLst>
              <p:tags r:id="rId1"/>
            </p:custDataLst>
          </p:nvPr>
        </p:nvSpPr>
        <p:spPr>
          <a:xfrm>
            <a:off x="575310" y="1600200"/>
            <a:ext cx="3357880" cy="2116455"/>
          </a:xfrm>
          <a:prstGeom prst="rect">
            <a:avLst/>
          </a:prstGeom>
          <a:solidFill>
            <a:schemeClr val="accent1">
              <a:alpha val="100000"/>
            </a:schemeClr>
          </a:solidFill>
        </p:spPr>
        <p:txBody>
          <a:bodyPr vert="horz" wrap="square" lIns="91440" tIns="45720" rIns="91440" bIns="45720" rtlCol="0" anchor="ctr" anchorCtr="0">
            <a:noAutofit/>
          </a:bodyPr>
          <a:p>
            <a:pPr algn="ctr">
              <a:defRPr/>
            </a:pPr>
            <a:r>
              <a:rPr lang="en-US" sz="2940">
                <a:solidFill>
                  <a:srgbClr val="FFFFFF">
                    <a:alpha val="100000"/>
                  </a:srgbClr>
                </a:solidFill>
                <a:latin typeface="Calibri" panose="020F0502020204030204"/>
                <a:ea typeface="Calibri" panose="020F0502020204030204"/>
                <a:cs typeface="Calibri" panose="020F0502020204030204"/>
              </a:rPr>
              <a:t>    </a:t>
            </a:r>
            <a:endParaRPr lang="en-US" sz="1100"/>
          </a:p>
        </p:txBody>
      </p:sp>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37"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3.2</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传动</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系统</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0"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sym typeface="+mn-ea"/>
              </a:rPr>
              <a:t>小车整体设计与分析</a:t>
            </a:r>
            <a:endParaRPr 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12" name="图片 7"/>
          <p:cNvPicPr>
            <a:picLocks noChangeAspect="1"/>
          </p:cNvPicPr>
          <p:nvPr/>
        </p:nvPicPr>
        <p:blipFill>
          <a:blip r:embed="rId2"/>
          <a:stretch>
            <a:fillRect/>
          </a:stretch>
        </p:blipFill>
        <p:spPr>
          <a:xfrm>
            <a:off x="4589780" y="1524000"/>
            <a:ext cx="7423150" cy="4897120"/>
          </a:xfrm>
          <a:prstGeom prst="rect">
            <a:avLst/>
          </a:prstGeom>
          <a:noFill/>
          <a:ln>
            <a:noFill/>
          </a:ln>
        </p:spPr>
      </p:pic>
      <p:sp>
        <p:nvSpPr>
          <p:cNvPr id="36" name="文本框 35"/>
          <p:cNvSpPr txBox="1"/>
          <p:nvPr/>
        </p:nvSpPr>
        <p:spPr>
          <a:xfrm>
            <a:off x="869315" y="1676400"/>
            <a:ext cx="2865755" cy="1951355"/>
          </a:xfrm>
          <a:prstGeom prst="rect">
            <a:avLst/>
          </a:prstGeom>
          <a:noFill/>
        </p:spPr>
        <p:txBody>
          <a:bodyPr wrap="square" rtlCol="0">
            <a:noAutofit/>
          </a:bodyPr>
          <a:p>
            <a:pPr indent="457200"/>
            <a:r>
              <a:rPr lang="zh-CN" altLang="en-US">
                <a:solidFill>
                  <a:schemeClr val="bg2"/>
                </a:solidFill>
                <a:latin typeface="宋体" panose="02010600030101010101" pitchFamily="2" charset="-122"/>
                <a:ea typeface="宋体" panose="02010600030101010101" pitchFamily="2" charset="-122"/>
              </a:rPr>
              <a:t>传动上的设计，根据前面的路径分析，确定大致的曲线长度，然后根据长度，确定输入与输出的传动比。</a:t>
            </a:r>
            <a:endParaRPr lang="zh-CN" altLang="en-US">
              <a:solidFill>
                <a:schemeClr val="bg2"/>
              </a:solidFill>
              <a:latin typeface="宋体" panose="02010600030101010101" pitchFamily="2" charset="-122"/>
              <a:ea typeface="宋体" panose="02010600030101010101" pitchFamily="2" charset="-122"/>
            </a:endParaRPr>
          </a:p>
          <a:p>
            <a:pPr indent="457200"/>
            <a:r>
              <a:rPr lang="zh-CN" altLang="en-US">
                <a:solidFill>
                  <a:schemeClr val="bg2"/>
                </a:solidFill>
                <a:latin typeface="宋体" panose="02010600030101010101" pitchFamily="2" charset="-122"/>
                <a:ea typeface="宋体" panose="02010600030101010101" pitchFamily="2" charset="-122"/>
              </a:rPr>
              <a:t>确定传动比后，再进行齿数的分配。</a:t>
            </a:r>
            <a:endParaRPr lang="zh-CN" altLang="en-US">
              <a:solidFill>
                <a:schemeClr val="bg2"/>
              </a:solidFill>
              <a:latin typeface="宋体" panose="02010600030101010101" pitchFamily="2" charset="-122"/>
              <a:ea typeface="宋体" panose="02010600030101010101" pitchFamily="2" charset="-122"/>
            </a:endParaRPr>
          </a:p>
        </p:txBody>
      </p:sp>
      <p:pic>
        <p:nvPicPr>
          <p:cNvPr id="41" name="图片 40"/>
          <p:cNvPicPr>
            <a:picLocks noChangeAspect="1"/>
          </p:cNvPicPr>
          <p:nvPr/>
        </p:nvPicPr>
        <p:blipFill>
          <a:blip r:embed="rId3"/>
          <a:stretch>
            <a:fillRect/>
          </a:stretch>
        </p:blipFill>
        <p:spPr>
          <a:xfrm>
            <a:off x="76200" y="4038600"/>
            <a:ext cx="4938395" cy="2661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9"/>
          <p:cNvPicPr>
            <a:picLocks noChangeAspect="1"/>
          </p:cNvPicPr>
          <p:nvPr/>
        </p:nvPicPr>
        <p:blipFill>
          <a:blip r:embed="rId1"/>
          <a:stretch>
            <a:fillRect/>
          </a:stretch>
        </p:blipFill>
        <p:spPr>
          <a:xfrm>
            <a:off x="3962400" y="4158298"/>
            <a:ext cx="5269230" cy="2699385"/>
          </a:xfrm>
          <a:prstGeom prst="rect">
            <a:avLst/>
          </a:prstGeom>
          <a:noFill/>
          <a:ln>
            <a:noFill/>
          </a:ln>
        </p:spPr>
      </p:pic>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37" name="TextBox 36"/>
          <p:cNvSpPr txBox="1"/>
          <p:nvPr/>
        </p:nvSpPr>
        <p:spPr>
          <a:xfrm>
            <a:off x="1120877" y="763168"/>
            <a:ext cx="10001250" cy="1109345"/>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3.3</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转向</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系统</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a:p>
            <a:pPr>
              <a:lnSpc>
                <a:spcPct val="140000"/>
              </a:lnSpc>
            </a:pPr>
            <a:endParaRPr lang="zh-CN"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0"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sym typeface="+mn-ea"/>
              </a:rPr>
              <a:t>小车整体设计与分析</a:t>
            </a:r>
            <a:endParaRPr 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53415" y="1447800"/>
            <a:ext cx="4718050" cy="4246245"/>
          </a:xfrm>
          <a:prstGeom prst="rect">
            <a:avLst/>
          </a:prstGeom>
          <a:noFill/>
        </p:spPr>
        <p:txBody>
          <a:bodyPr wrap="square" rtlCol="0">
            <a:spAutoFit/>
          </a:bodyPr>
          <a:p>
            <a:pPr indent="457200"/>
            <a:r>
              <a:rPr lang="zh-CN" altLang="en-US">
                <a:latin typeface="宋体" panose="02010600030101010101" pitchFamily="2" charset="-122"/>
                <a:ea typeface="宋体" panose="02010600030101010101" pitchFamily="2" charset="-122"/>
              </a:rPr>
              <a:t>利用转向控制轮盘上所安装的滑块，通过调整滑块的位置和个数，实现方向的调节。在转向控制轮盘上两边安装卡片，卡片之间通过丝杆连接，同时将滑块安装在丝杆上，卡片上钻有调节松紧的螺纹孔，随着电机带动电机轴上小齿轮转动，通过齿轮传动，将动力带到转向轴，从而使得转向控制轮盘稳定缓慢的转动，转向控制轮盘上的滑块在转动下，拨打到前方的转向盘上。转向盘主要由锥齿轮构成，竖直方向由锥齿轮构成的前轮，水平方向为锥齿轮构成的转向盘，转向盘设计结构为人字型，两者通过锥齿轮啮合。当滑块拨打到人字型的转向盘上时，会使得另一段锥齿轮发生旋转，从而带动竖直方向的锥齿轮旋转，实现方向的调整。</a:t>
            </a:r>
            <a:endParaRPr lang="zh-CN" altLang="en-US">
              <a:latin typeface="宋体" panose="02010600030101010101" pitchFamily="2" charset="-122"/>
              <a:ea typeface="宋体" panose="02010600030101010101" pitchFamily="2" charset="-122"/>
            </a:endParaRPr>
          </a:p>
        </p:txBody>
      </p:sp>
      <p:pic>
        <p:nvPicPr>
          <p:cNvPr id="101" name="图片 100"/>
          <p:cNvPicPr/>
          <p:nvPr/>
        </p:nvPicPr>
        <p:blipFill>
          <a:blip r:embed="rId2"/>
          <a:stretch>
            <a:fillRect/>
          </a:stretch>
        </p:blipFill>
        <p:spPr>
          <a:xfrm>
            <a:off x="6248400" y="970280"/>
            <a:ext cx="5107305" cy="326136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0" name="Group 10"/>
          <p:cNvGrpSpPr/>
          <p:nvPr/>
        </p:nvGrpSpPr>
        <p:grpSpPr>
          <a:xfrm rot="0">
            <a:off x="454963" y="331168"/>
            <a:ext cx="515576" cy="439821"/>
            <a:chOff x="454963" y="331168"/>
            <a:chExt cx="515576" cy="439821"/>
          </a:xfrm>
        </p:grpSpPr>
        <p:sp>
          <p:nvSpPr>
            <p:cNvPr id="11" name="AutoShape 11"/>
            <p:cNvSpPr/>
            <p:nvPr/>
          </p:nvSpPr>
          <p:spPr>
            <a:xfrm>
              <a:off x="454963" y="331168"/>
              <a:ext cx="84147" cy="84147"/>
            </a:xfrm>
            <a:prstGeom prst="ellipse">
              <a:avLst/>
            </a:prstGeom>
            <a:solidFill>
              <a:schemeClr val="accent1">
                <a:alpha val="100000"/>
              </a:schemeClr>
            </a:solidFill>
          </p:spPr>
        </p:sp>
        <p:sp>
          <p:nvSpPr>
            <p:cNvPr id="12" name="AutoShape 12"/>
            <p:cNvSpPr/>
            <p:nvPr/>
          </p:nvSpPr>
          <p:spPr>
            <a:xfrm>
              <a:off x="575049" y="337743"/>
              <a:ext cx="78137" cy="78137"/>
            </a:xfrm>
            <a:prstGeom prst="ellipse">
              <a:avLst/>
            </a:prstGeom>
            <a:solidFill>
              <a:schemeClr val="accent1">
                <a:alpha val="80000"/>
              </a:schemeClr>
            </a:solidFill>
          </p:spPr>
        </p:sp>
        <p:sp>
          <p:nvSpPr>
            <p:cNvPr id="13" name="AutoShape 13"/>
            <p:cNvSpPr/>
            <p:nvPr/>
          </p:nvSpPr>
          <p:spPr>
            <a:xfrm>
              <a:off x="689125" y="339460"/>
              <a:ext cx="74704" cy="74704"/>
            </a:xfrm>
            <a:prstGeom prst="ellipse">
              <a:avLst/>
            </a:prstGeom>
            <a:solidFill>
              <a:schemeClr val="accent1">
                <a:alpha val="60000"/>
              </a:schemeClr>
            </a:solidFill>
          </p:spPr>
        </p:sp>
        <p:sp>
          <p:nvSpPr>
            <p:cNvPr id="14" name="AutoShape 14"/>
            <p:cNvSpPr/>
            <p:nvPr/>
          </p:nvSpPr>
          <p:spPr>
            <a:xfrm>
              <a:off x="799768" y="348430"/>
              <a:ext cx="69238" cy="69238"/>
            </a:xfrm>
            <a:prstGeom prst="ellipse">
              <a:avLst/>
            </a:prstGeom>
            <a:solidFill>
              <a:schemeClr val="accent1">
                <a:alpha val="40000"/>
              </a:schemeClr>
            </a:solidFill>
          </p:spPr>
        </p:sp>
        <p:sp>
          <p:nvSpPr>
            <p:cNvPr id="15" name="AutoShape 15"/>
            <p:cNvSpPr/>
            <p:nvPr/>
          </p:nvSpPr>
          <p:spPr>
            <a:xfrm>
              <a:off x="904945" y="344297"/>
              <a:ext cx="65594" cy="65594"/>
            </a:xfrm>
            <a:prstGeom prst="ellipse">
              <a:avLst/>
            </a:prstGeom>
            <a:solidFill>
              <a:schemeClr val="accent1">
                <a:alpha val="20000"/>
              </a:schemeClr>
            </a:solidFill>
          </p:spPr>
        </p:sp>
        <p:sp>
          <p:nvSpPr>
            <p:cNvPr id="16" name="AutoShape 16"/>
            <p:cNvSpPr/>
            <p:nvPr/>
          </p:nvSpPr>
          <p:spPr>
            <a:xfrm>
              <a:off x="454963" y="448942"/>
              <a:ext cx="84147" cy="84147"/>
            </a:xfrm>
            <a:prstGeom prst="ellipse">
              <a:avLst/>
            </a:prstGeom>
            <a:solidFill>
              <a:schemeClr val="accent1">
                <a:alpha val="100000"/>
              </a:schemeClr>
            </a:solidFill>
          </p:spPr>
        </p:sp>
        <p:sp>
          <p:nvSpPr>
            <p:cNvPr id="17" name="AutoShape 17"/>
            <p:cNvSpPr/>
            <p:nvPr/>
          </p:nvSpPr>
          <p:spPr>
            <a:xfrm>
              <a:off x="575049" y="455517"/>
              <a:ext cx="78137" cy="78137"/>
            </a:xfrm>
            <a:prstGeom prst="ellipse">
              <a:avLst/>
            </a:prstGeom>
            <a:solidFill>
              <a:schemeClr val="accent1">
                <a:alpha val="80000"/>
              </a:schemeClr>
            </a:solidFill>
          </p:spPr>
        </p:sp>
        <p:sp>
          <p:nvSpPr>
            <p:cNvPr id="18" name="AutoShape 18"/>
            <p:cNvSpPr/>
            <p:nvPr/>
          </p:nvSpPr>
          <p:spPr>
            <a:xfrm>
              <a:off x="689125" y="457233"/>
              <a:ext cx="74704" cy="74704"/>
            </a:xfrm>
            <a:prstGeom prst="ellipse">
              <a:avLst/>
            </a:prstGeom>
            <a:solidFill>
              <a:schemeClr val="accent1">
                <a:alpha val="60000"/>
              </a:schemeClr>
            </a:solidFill>
          </p:spPr>
        </p:sp>
        <p:sp>
          <p:nvSpPr>
            <p:cNvPr id="19" name="AutoShape 19"/>
            <p:cNvSpPr/>
            <p:nvPr/>
          </p:nvSpPr>
          <p:spPr>
            <a:xfrm>
              <a:off x="799768" y="466203"/>
              <a:ext cx="69238" cy="69238"/>
            </a:xfrm>
            <a:prstGeom prst="ellipse">
              <a:avLst/>
            </a:prstGeom>
            <a:solidFill>
              <a:schemeClr val="accent1">
                <a:alpha val="40000"/>
              </a:schemeClr>
            </a:solidFill>
          </p:spPr>
        </p:sp>
        <p:sp>
          <p:nvSpPr>
            <p:cNvPr id="20" name="AutoShape 20"/>
            <p:cNvSpPr/>
            <p:nvPr/>
          </p:nvSpPr>
          <p:spPr>
            <a:xfrm>
              <a:off x="904945" y="462070"/>
              <a:ext cx="65594" cy="65594"/>
            </a:xfrm>
            <a:prstGeom prst="ellipse">
              <a:avLst/>
            </a:prstGeom>
            <a:solidFill>
              <a:schemeClr val="accent1">
                <a:alpha val="20000"/>
              </a:schemeClr>
            </a:solidFill>
          </p:spPr>
        </p:sp>
        <p:sp>
          <p:nvSpPr>
            <p:cNvPr id="21" name="AutoShape 21"/>
            <p:cNvSpPr/>
            <p:nvPr/>
          </p:nvSpPr>
          <p:spPr>
            <a:xfrm>
              <a:off x="454963" y="566715"/>
              <a:ext cx="84147" cy="84147"/>
            </a:xfrm>
            <a:prstGeom prst="ellipse">
              <a:avLst/>
            </a:prstGeom>
            <a:solidFill>
              <a:schemeClr val="accent1">
                <a:alpha val="100000"/>
              </a:schemeClr>
            </a:solidFill>
          </p:spPr>
        </p:sp>
        <p:sp>
          <p:nvSpPr>
            <p:cNvPr id="22" name="AutoShape 22"/>
            <p:cNvSpPr/>
            <p:nvPr/>
          </p:nvSpPr>
          <p:spPr>
            <a:xfrm>
              <a:off x="575049" y="573291"/>
              <a:ext cx="78137" cy="78137"/>
            </a:xfrm>
            <a:prstGeom prst="ellipse">
              <a:avLst/>
            </a:prstGeom>
            <a:solidFill>
              <a:schemeClr val="accent1">
                <a:alpha val="80000"/>
              </a:schemeClr>
            </a:solidFill>
          </p:spPr>
        </p:sp>
        <p:sp>
          <p:nvSpPr>
            <p:cNvPr id="23" name="AutoShape 23"/>
            <p:cNvSpPr/>
            <p:nvPr/>
          </p:nvSpPr>
          <p:spPr>
            <a:xfrm>
              <a:off x="689125" y="575007"/>
              <a:ext cx="74704" cy="74704"/>
            </a:xfrm>
            <a:prstGeom prst="ellipse">
              <a:avLst/>
            </a:prstGeom>
            <a:solidFill>
              <a:schemeClr val="accent1">
                <a:alpha val="60000"/>
              </a:schemeClr>
            </a:solidFill>
          </p:spPr>
        </p:sp>
        <p:sp>
          <p:nvSpPr>
            <p:cNvPr id="24" name="AutoShape 24"/>
            <p:cNvSpPr/>
            <p:nvPr/>
          </p:nvSpPr>
          <p:spPr>
            <a:xfrm>
              <a:off x="799768" y="583977"/>
              <a:ext cx="69238" cy="69238"/>
            </a:xfrm>
            <a:prstGeom prst="ellipse">
              <a:avLst/>
            </a:prstGeom>
            <a:solidFill>
              <a:schemeClr val="accent1">
                <a:alpha val="40000"/>
              </a:schemeClr>
            </a:solidFill>
          </p:spPr>
        </p:sp>
        <p:sp>
          <p:nvSpPr>
            <p:cNvPr id="25" name="AutoShape 25"/>
            <p:cNvSpPr/>
            <p:nvPr/>
          </p:nvSpPr>
          <p:spPr>
            <a:xfrm>
              <a:off x="904945" y="579844"/>
              <a:ext cx="65594" cy="65594"/>
            </a:xfrm>
            <a:prstGeom prst="ellipse">
              <a:avLst/>
            </a:prstGeom>
            <a:solidFill>
              <a:schemeClr val="accent1">
                <a:alpha val="20000"/>
              </a:schemeClr>
            </a:solidFill>
          </p:spPr>
        </p:sp>
        <p:sp>
          <p:nvSpPr>
            <p:cNvPr id="26" name="AutoShape 26"/>
            <p:cNvSpPr/>
            <p:nvPr/>
          </p:nvSpPr>
          <p:spPr>
            <a:xfrm>
              <a:off x="454963" y="684489"/>
              <a:ext cx="84147" cy="84147"/>
            </a:xfrm>
            <a:prstGeom prst="ellipse">
              <a:avLst/>
            </a:prstGeom>
            <a:solidFill>
              <a:schemeClr val="accent1">
                <a:alpha val="100000"/>
              </a:schemeClr>
            </a:solidFill>
          </p:spPr>
        </p:sp>
        <p:sp>
          <p:nvSpPr>
            <p:cNvPr id="27" name="AutoShape 27"/>
            <p:cNvSpPr/>
            <p:nvPr/>
          </p:nvSpPr>
          <p:spPr>
            <a:xfrm>
              <a:off x="575049" y="691064"/>
              <a:ext cx="78137" cy="78137"/>
            </a:xfrm>
            <a:prstGeom prst="ellipse">
              <a:avLst/>
            </a:prstGeom>
            <a:solidFill>
              <a:schemeClr val="accent1">
                <a:alpha val="80000"/>
              </a:schemeClr>
            </a:solidFill>
          </p:spPr>
        </p:sp>
        <p:sp>
          <p:nvSpPr>
            <p:cNvPr id="28" name="AutoShape 28"/>
            <p:cNvSpPr/>
            <p:nvPr/>
          </p:nvSpPr>
          <p:spPr>
            <a:xfrm>
              <a:off x="689125" y="692781"/>
              <a:ext cx="74704" cy="74704"/>
            </a:xfrm>
            <a:prstGeom prst="ellipse">
              <a:avLst/>
            </a:prstGeom>
            <a:solidFill>
              <a:schemeClr val="accent1">
                <a:alpha val="60000"/>
              </a:schemeClr>
            </a:solidFill>
          </p:spPr>
        </p:sp>
        <p:sp>
          <p:nvSpPr>
            <p:cNvPr id="29" name="AutoShape 29"/>
            <p:cNvSpPr/>
            <p:nvPr/>
          </p:nvSpPr>
          <p:spPr>
            <a:xfrm>
              <a:off x="799768" y="701751"/>
              <a:ext cx="69238" cy="69238"/>
            </a:xfrm>
            <a:prstGeom prst="ellipse">
              <a:avLst/>
            </a:prstGeom>
            <a:solidFill>
              <a:schemeClr val="accent1">
                <a:alpha val="40000"/>
              </a:schemeClr>
            </a:solidFill>
          </p:spPr>
        </p:sp>
        <p:sp>
          <p:nvSpPr>
            <p:cNvPr id="30" name="AutoShape 30"/>
            <p:cNvSpPr/>
            <p:nvPr/>
          </p:nvSpPr>
          <p:spPr>
            <a:xfrm>
              <a:off x="904945" y="697618"/>
              <a:ext cx="65594" cy="65594"/>
            </a:xfrm>
            <a:prstGeom prst="ellipse">
              <a:avLst/>
            </a:prstGeom>
            <a:solidFill>
              <a:schemeClr val="accent1">
                <a:alpha val="20000"/>
              </a:schemeClr>
            </a:solidFill>
          </p:spPr>
        </p:sp>
      </p:grpSp>
      <p:sp>
        <p:nvSpPr>
          <p:cNvPr id="32"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3.3.1</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转向</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机构拆解</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3"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03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sym typeface="+mn-ea"/>
              </a:rPr>
              <a:t>小车整体设计与分析</a:t>
            </a:r>
            <a:endParaRPr 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5334000" y="1676400"/>
            <a:ext cx="6802120" cy="4584065"/>
          </a:xfrm>
          <a:prstGeom prst="rect">
            <a:avLst/>
          </a:prstGeom>
        </p:spPr>
      </p:pic>
      <p:pic>
        <p:nvPicPr>
          <p:cNvPr id="7" name="图片 6"/>
          <p:cNvPicPr>
            <a:picLocks noChangeAspect="1"/>
          </p:cNvPicPr>
          <p:nvPr/>
        </p:nvPicPr>
        <p:blipFill>
          <a:blip r:embed="rId2"/>
          <a:stretch>
            <a:fillRect/>
          </a:stretch>
        </p:blipFill>
        <p:spPr>
          <a:xfrm>
            <a:off x="152400" y="1631950"/>
            <a:ext cx="6224905" cy="46285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75"/>
            <a:ext cx="12192000" cy="6848960"/>
          </a:xfrm>
          <a:prstGeom prst="rect">
            <a:avLst/>
          </a:prstGeom>
        </p:spPr>
      </p:pic>
      <p:sp>
        <p:nvSpPr>
          <p:cNvPr id="3" name="TextBox 3"/>
          <p:cNvSpPr txBox="1"/>
          <p:nvPr/>
        </p:nvSpPr>
        <p:spPr>
          <a:xfrm>
            <a:off x="439506" y="296929"/>
            <a:ext cx="3222836" cy="1057275"/>
          </a:xfrm>
          <a:prstGeom prst="rect">
            <a:avLst/>
          </a:prstGeom>
        </p:spPr>
        <p:txBody>
          <a:bodyPr vert="horz" wrap="square" lIns="114300" tIns="57150" rIns="114300" bIns="57150" rtlCol="0" anchor="t" anchorCtr="0">
            <a:normAutofit/>
          </a:bodyPr>
          <a:lstStyle/>
          <a:p>
            <a:pPr algn="l">
              <a:lnSpc>
                <a:spcPct val="120000"/>
              </a:lnSpc>
            </a:pPr>
            <a:r>
              <a:rPr lang="en-US" sz="49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目录</a:t>
            </a:r>
            <a:endParaRPr lang="en-US" sz="49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nvSpPr>
        <p:spPr>
          <a:xfrm>
            <a:off x="376641" y="1276914"/>
            <a:ext cx="1687830" cy="396240"/>
          </a:xfrm>
          <a:prstGeom prst="rect">
            <a:avLst/>
          </a:prstGeom>
        </p:spPr>
        <p:txBody>
          <a:bodyPr vert="horz" wrap="square" lIns="91440" tIns="45720" rIns="91440" bIns="45720" rtlCol="0" anchor="t" anchorCtr="0">
            <a:spAutoFit/>
          </a:bodyPr>
          <a:lstStyle/>
          <a:p>
            <a:pPr algn="ctr">
              <a:lnSpc>
                <a:spcPct val="100000"/>
              </a:lnSpc>
              <a:spcBef>
                <a:spcPts val="375"/>
              </a:spcBef>
            </a:pPr>
            <a:r>
              <a:rPr lang="en-US" sz="1800" b="1">
                <a:solidFill>
                  <a:schemeClr val="accent1">
                    <a:lumMod val="50000"/>
                    <a:alpha val="100000"/>
                  </a:schemeClr>
                </a:solidFill>
                <a:latin typeface="微软雅黑" panose="020B0503020204020204" charset="-122"/>
                <a:ea typeface="微软雅黑" panose="020B0503020204020204" charset="-122"/>
                <a:cs typeface="微软雅黑" panose="020B0503020204020204" charset="-122"/>
              </a:rPr>
              <a:t>CONTENTS</a:t>
            </a:r>
            <a:endParaRPr lang="en-US" sz="1800" b="1">
              <a:solidFill>
                <a:schemeClr val="accent1">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10801415" y="834288"/>
            <a:ext cx="1116330" cy="310515"/>
          </a:xfrm>
          <a:prstGeom prst="rect">
            <a:avLst/>
          </a:prstGeom>
        </p:spPr>
        <p:txBody>
          <a:bodyPr vert="horz" wrap="square" lIns="91440" tIns="45720" rIns="91440" bIns="45720" rtlCol="0" anchor="t" anchorCtr="0">
            <a:spAutoFit/>
          </a:bodyPr>
          <a:lstStyle/>
          <a:p>
            <a:pPr algn="r">
              <a:lnSpc>
                <a:spcPct val="100000"/>
              </a:lnSpc>
              <a:spcBef>
                <a:spcPts val="375"/>
              </a:spcBef>
            </a:pPr>
            <a:r>
              <a:rPr lang="en-US" sz="1350" b="1">
                <a:solidFill>
                  <a:srgbClr val="FFFFFF">
                    <a:alpha val="100000"/>
                  </a:srgbClr>
                </a:solidFill>
                <a:latin typeface="微软雅黑" panose="020B0503020204020204" charset="-122"/>
                <a:ea typeface="微软雅黑" panose="020B0503020204020204" charset="-122"/>
                <a:cs typeface="微软雅黑" panose="020B0503020204020204" charset="-122"/>
              </a:rPr>
              <a:t>THESIS</a:t>
            </a:r>
            <a:endParaRPr lang="en-US" sz="1350" b="1">
              <a:solidFill>
                <a:srgbClr val="FFFFFF">
                  <a:alpha val="100000"/>
                </a:srgbClr>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nvSpPr>
        <p:spPr>
          <a:xfrm>
            <a:off x="1750695" y="2308860"/>
            <a:ext cx="6772910" cy="3627755"/>
          </a:xfrm>
          <a:prstGeom prst="rect">
            <a:avLst/>
          </a:prstGeom>
        </p:spPr>
        <p:txBody>
          <a:bodyPr vert="horz" wrap="square" lIns="91440" tIns="45720" rIns="91440" bIns="45720" rtlCol="0" anchor="t" anchorCtr="0"/>
          <a:lstStyle/>
          <a:p>
            <a:pPr marL="203200" lvl="0" indent="-203200" algn="l">
              <a:lnSpc>
                <a:spcPct val="140000"/>
              </a:lnSpc>
              <a:spcBef>
                <a:spcPts val="375"/>
              </a:spcBef>
              <a:buFont typeface="Arial" panose="020B0604020202020204"/>
              <a:buChar char="•"/>
            </a:pPr>
            <a:r>
              <a:rPr 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01 </a:t>
            </a:r>
            <a:r>
              <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绪论</a:t>
            </a:r>
            <a:endParaRPr 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40000"/>
              </a:lnSpc>
              <a:spcBef>
                <a:spcPts val="375"/>
              </a:spcBef>
              <a:buFont typeface="Arial" panose="020B0604020202020204"/>
              <a:buChar char="•"/>
            </a:pPr>
            <a:r>
              <a:rPr lang="en-US" altLang="zh-CN"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02 </a:t>
            </a:r>
            <a:r>
              <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长征轨迹分析</a:t>
            </a:r>
            <a:endParaRPr lang="zh-CN"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a:p>
            <a:pPr marL="203200" lvl="0" indent="-203200" algn="l">
              <a:lnSpc>
                <a:spcPct val="140000"/>
              </a:lnSpc>
              <a:spcBef>
                <a:spcPts val="375"/>
              </a:spcBef>
              <a:buFont typeface="Arial" panose="020B0604020202020204"/>
              <a:buChar char="•"/>
            </a:pPr>
            <a:r>
              <a:rPr lang="en-US" altLang="zh-CN"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03 </a:t>
            </a:r>
            <a:r>
              <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小车整机分析与</a:t>
            </a:r>
            <a:r>
              <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设计</a:t>
            </a:r>
            <a:endPar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endParaRPr>
          </a:p>
          <a:p>
            <a:pPr marL="203200" lvl="0" indent="-203200" algn="l">
              <a:lnSpc>
                <a:spcPct val="140000"/>
              </a:lnSpc>
              <a:spcBef>
                <a:spcPts val="375"/>
              </a:spcBef>
              <a:buFont typeface="Arial" panose="020B0604020202020204"/>
              <a:buChar char="•"/>
            </a:pPr>
            <a:r>
              <a:rPr lang="en-US" altLang="zh-CN"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04 </a:t>
            </a:r>
            <a:r>
              <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评价与</a:t>
            </a:r>
            <a:r>
              <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展望</a:t>
            </a:r>
            <a:endParaRPr lang="zh-CN" altLang="en-US" sz="360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60448" y="1329916"/>
            <a:ext cx="7309353" cy="4408102"/>
          </a:xfrm>
          <a:prstGeom prst="rect">
            <a:avLst/>
          </a:prstGeom>
          <a:solidFill>
            <a:srgbClr val="FFFFFF">
              <a:alpha val="100000"/>
            </a:srgbClr>
          </a:solidFill>
        </p:spPr>
      </p:sp>
      <p:sp>
        <p:nvSpPr>
          <p:cNvPr id="3" name="TextBox 3"/>
          <p:cNvSpPr txBox="1"/>
          <p:nvPr/>
        </p:nvSpPr>
        <p:spPr>
          <a:xfrm>
            <a:off x="1091295" y="2201990"/>
            <a:ext cx="3038473" cy="1409700"/>
          </a:xfrm>
          <a:prstGeom prst="rect">
            <a:avLst/>
          </a:prstGeom>
        </p:spPr>
        <p:txBody>
          <a:bodyPr vert="horz" wrap="square" lIns="114300" tIns="57150" rIns="114300" bIns="57150" rtlCol="0" anchor="ctr" anchorCtr="0">
            <a:normAutofit/>
          </a:bodyPr>
          <a:lstStyle/>
          <a:p>
            <a:pPr algn="l">
              <a:lnSpc>
                <a:spcPct val="120000"/>
              </a:lnSpc>
              <a:spcBef>
                <a:spcPts val="450"/>
              </a:spcBef>
            </a:pPr>
            <a:r>
              <a:rPr lang="en-US" sz="6600" b="1">
                <a:solidFill>
                  <a:schemeClr val="accent3">
                    <a:lumMod val="50000"/>
                    <a:alpha val="100000"/>
                  </a:schemeClr>
                </a:solidFill>
                <a:latin typeface="Times New Roman" panose="02020603050405020304" charset="0"/>
                <a:ea typeface="PingFang SC"/>
                <a:cs typeface="Times New Roman" panose="02020603050405020304" charset="0"/>
              </a:rPr>
              <a:t>04</a:t>
            </a:r>
            <a:endParaRPr lang="en-US" sz="6600" b="1">
              <a:solidFill>
                <a:schemeClr val="accent3">
                  <a:lumMod val="50000"/>
                  <a:alpha val="100000"/>
                </a:schemeClr>
              </a:solidFill>
              <a:latin typeface="Times New Roman" panose="02020603050405020304" charset="0"/>
              <a:ea typeface="PingFang SC"/>
              <a:cs typeface="Times New Roman" panose="02020603050405020304" charset="0"/>
            </a:endParaRPr>
          </a:p>
        </p:txBody>
      </p:sp>
      <p:sp>
        <p:nvSpPr>
          <p:cNvPr id="4" name="TextBox 4"/>
          <p:cNvSpPr txBox="1"/>
          <p:nvPr/>
        </p:nvSpPr>
        <p:spPr>
          <a:xfrm>
            <a:off x="1091439" y="3383471"/>
            <a:ext cx="6572563" cy="1939312"/>
          </a:xfrm>
          <a:prstGeom prst="rect">
            <a:avLst/>
          </a:prstGeom>
        </p:spPr>
        <p:txBody>
          <a:bodyPr vert="horz" wrap="square" lIns="114300" tIns="57150" rIns="114300" bIns="57150" rtlCol="0" anchor="t" anchorCtr="0">
            <a:normAutofit/>
          </a:bodyPr>
          <a:lstStyle/>
          <a:p>
            <a:pPr lvl="0" indent="0" algn="l">
              <a:lnSpc>
                <a:spcPct val="140000"/>
              </a:lnSpc>
              <a:spcBef>
                <a:spcPts val="375"/>
              </a:spcBef>
              <a:buFont typeface="Arial" panose="020B0604020202020204"/>
              <a:buNone/>
            </a:pPr>
            <a:r>
              <a:rPr lang="zh-CN" altLang="en-US" sz="4050">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sym typeface="+mn-ea"/>
              </a:rPr>
              <a:t>评价与展望</a:t>
            </a:r>
            <a:endPar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33380" y="614674"/>
            <a:ext cx="1116330" cy="310515"/>
          </a:xfrm>
          <a:prstGeom prst="rect">
            <a:avLst/>
          </a:prstGeom>
        </p:spPr>
        <p:txBody>
          <a:bodyPr vert="horz" wrap="square" lIns="91440" tIns="45720" rIns="91440" bIns="45720" rtlCol="0" anchor="t" anchorCtr="0">
            <a:spAutoFit/>
          </a:bodyPr>
          <a:lstStyle/>
          <a:p>
            <a:pPr algn="l">
              <a:lnSpc>
                <a:spcPct val="100000"/>
              </a:lnSpc>
              <a:spcBef>
                <a:spcPts val="375"/>
              </a:spcBef>
            </a:pPr>
            <a:r>
              <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THESIS</a:t>
            </a:r>
            <a:endPar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6" name="图片 35"/>
          <p:cNvPicPr>
            <a:picLocks noChangeAspect="1"/>
          </p:cNvPicPr>
          <p:nvPr/>
        </p:nvPicPr>
        <p:blipFill>
          <a:blip r:embed="rId1"/>
          <a:stretch>
            <a:fillRect/>
          </a:stretch>
        </p:blipFill>
        <p:spPr>
          <a:xfrm>
            <a:off x="6019800" y="1066800"/>
            <a:ext cx="6076950" cy="5572125"/>
          </a:xfrm>
          <a:prstGeom prst="rect">
            <a:avLst/>
          </a:prstGeom>
        </p:spPr>
      </p:pic>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40"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04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评价与</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展望</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447800" y="1600200"/>
            <a:ext cx="6296660" cy="2306955"/>
          </a:xfrm>
          <a:prstGeom prst="rect">
            <a:avLst/>
          </a:prstGeom>
          <a:noFill/>
        </p:spPr>
        <p:txBody>
          <a:bodyPr wrap="square" rtlCol="0">
            <a:spAutoFit/>
          </a:bodyPr>
          <a:p>
            <a:pPr indent="457200"/>
            <a:r>
              <a:rPr lang="zh-CN" altLang="en-US"/>
              <a:t>本次工训小车的设计并不复杂，相较于而言，加工制造简单，可整体采用3D打印制作，成本低。该转向机构无需精确的计算就可以适应多种复杂运行轨迹，调试方便。</a:t>
            </a:r>
            <a:endParaRPr lang="zh-CN" altLang="en-US"/>
          </a:p>
          <a:p>
            <a:pPr indent="457200"/>
            <a:r>
              <a:rPr lang="zh-CN" altLang="en-US"/>
              <a:t>由于本设计采用的是一种全新的探索设计，因此，避免不了一些经验上的不足所带来的问题。关于能源上，由于并未对小车做轻量化设计，从而导致能源上有时可以驱动小车跑完全程，有时无法驱动小车跑完全程，同时细小路障对于小车的影响</a:t>
            </a:r>
            <a:r>
              <a:rPr lang="zh-CN" altLang="en-US"/>
              <a:t>颇大。</a:t>
            </a:r>
            <a:endParaRPr lang="zh-CN" altLang="en-US"/>
          </a:p>
        </p:txBody>
      </p:sp>
      <p:sp>
        <p:nvSpPr>
          <p:cNvPr id="5" name="文本框 4"/>
          <p:cNvSpPr txBox="1"/>
          <p:nvPr/>
        </p:nvSpPr>
        <p:spPr>
          <a:xfrm>
            <a:off x="1524000" y="4495800"/>
            <a:ext cx="5730875" cy="2030095"/>
          </a:xfrm>
          <a:prstGeom prst="rect">
            <a:avLst/>
          </a:prstGeom>
          <a:noFill/>
        </p:spPr>
        <p:txBody>
          <a:bodyPr wrap="square" rtlCol="0">
            <a:spAutoFit/>
          </a:bodyPr>
          <a:p>
            <a:pPr indent="457200"/>
            <a:r>
              <a:rPr lang="zh-CN" altLang="en-US"/>
              <a:t>本设计由于经验不足，以及一些能源问题，导致在实践的比赛过程中，并未跑完全程，而是在比赛近半时，无法运行而被迫终止了。这使得我们小组止步于省三等奖。但在比赛过程中，看到其他高校的优秀作品，让我意识到自己与他们的差距。因此对于未来发展，我们一定要走出去看世界，这样才能明白自己的水平如何，激发自己向上的欲望。</a:t>
            </a:r>
            <a:endParaRPr lang="zh-CN" altLang="en-US"/>
          </a:p>
        </p:txBody>
      </p:sp>
      <p:sp>
        <p:nvSpPr>
          <p:cNvPr id="9" name="文本框 8"/>
          <p:cNvSpPr txBox="1"/>
          <p:nvPr/>
        </p:nvSpPr>
        <p:spPr>
          <a:xfrm>
            <a:off x="1730375" y="1125220"/>
            <a:ext cx="4064000" cy="398780"/>
          </a:xfrm>
          <a:prstGeom prst="rect">
            <a:avLst/>
          </a:prstGeom>
          <a:noFill/>
        </p:spPr>
        <p:txBody>
          <a:bodyPr wrap="square" rtlCol="0">
            <a:spAutoFit/>
          </a:bodyPr>
          <a:p>
            <a:r>
              <a:rPr lang="zh-CN" altLang="en-US" sz="2000">
                <a:solidFill>
                  <a:schemeClr val="tx2">
                    <a:lumMod val="50000"/>
                    <a:lumOff val="50000"/>
                  </a:schemeClr>
                </a:solidFill>
                <a:latin typeface="宋体" panose="02010600030101010101" pitchFamily="2" charset="-122"/>
                <a:ea typeface="宋体" panose="02010600030101010101" pitchFamily="2" charset="-122"/>
              </a:rPr>
              <a:t>评价</a:t>
            </a:r>
            <a:r>
              <a:rPr lang="zh-CN" altLang="en-US"/>
              <a:t>：</a:t>
            </a:r>
            <a:endParaRPr lang="zh-CN" altLang="en-US"/>
          </a:p>
        </p:txBody>
      </p:sp>
      <p:sp>
        <p:nvSpPr>
          <p:cNvPr id="10" name="文本框 9"/>
          <p:cNvSpPr txBox="1"/>
          <p:nvPr/>
        </p:nvSpPr>
        <p:spPr>
          <a:xfrm>
            <a:off x="1960245" y="4006215"/>
            <a:ext cx="4064000" cy="398780"/>
          </a:xfrm>
          <a:prstGeom prst="rect">
            <a:avLst/>
          </a:prstGeom>
          <a:noFill/>
        </p:spPr>
        <p:txBody>
          <a:bodyPr wrap="square" rtlCol="0">
            <a:spAutoFit/>
          </a:bodyPr>
          <a:p>
            <a:r>
              <a:rPr lang="zh-CN" altLang="en-US" sz="2000">
                <a:solidFill>
                  <a:schemeClr val="tx2">
                    <a:lumMod val="50000"/>
                    <a:lumOff val="50000"/>
                  </a:schemeClr>
                </a:solidFill>
                <a:latin typeface="宋体" panose="02010600030101010101" pitchFamily="2" charset="-122"/>
                <a:ea typeface="宋体" panose="02010600030101010101" pitchFamily="2" charset="-122"/>
              </a:rPr>
              <a:t>展望</a:t>
            </a:r>
            <a:r>
              <a:rPr lang="zh-CN" altLang="en-US"/>
              <a:t>：</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60448" y="1329916"/>
            <a:ext cx="7309353" cy="4408102"/>
          </a:xfrm>
          <a:prstGeom prst="rect">
            <a:avLst/>
          </a:prstGeom>
          <a:solidFill>
            <a:srgbClr val="FFFFFF">
              <a:alpha val="100000"/>
            </a:srgbClr>
          </a:solidFill>
        </p:spPr>
      </p:sp>
      <p:sp>
        <p:nvSpPr>
          <p:cNvPr id="3" name="TextBox 3"/>
          <p:cNvSpPr txBox="1"/>
          <p:nvPr/>
        </p:nvSpPr>
        <p:spPr>
          <a:xfrm>
            <a:off x="1091295" y="2201990"/>
            <a:ext cx="3038473" cy="1409700"/>
          </a:xfrm>
          <a:prstGeom prst="rect">
            <a:avLst/>
          </a:prstGeom>
        </p:spPr>
        <p:txBody>
          <a:bodyPr vert="horz" wrap="square" lIns="114300" tIns="57150" rIns="114300" bIns="57150" rtlCol="0" anchor="ctr" anchorCtr="0">
            <a:normAutofit/>
          </a:bodyPr>
          <a:lstStyle/>
          <a:p>
            <a:pPr algn="l">
              <a:lnSpc>
                <a:spcPct val="120000"/>
              </a:lnSpc>
              <a:spcBef>
                <a:spcPts val="450"/>
              </a:spcBef>
            </a:pPr>
            <a:r>
              <a:rPr lang="en-US" sz="6600" b="1">
                <a:solidFill>
                  <a:schemeClr val="accent3">
                    <a:lumMod val="50000"/>
                    <a:alpha val="100000"/>
                  </a:schemeClr>
                </a:solidFill>
                <a:latin typeface="Times New Roman" panose="02020603050405020304" charset="0"/>
                <a:ea typeface="PingFang SC"/>
                <a:cs typeface="Times New Roman" panose="02020603050405020304" charset="0"/>
              </a:rPr>
              <a:t>01</a:t>
            </a:r>
            <a:endParaRPr lang="en-US" sz="6600" b="1">
              <a:solidFill>
                <a:schemeClr val="accent3">
                  <a:lumMod val="50000"/>
                  <a:alpha val="100000"/>
                </a:schemeClr>
              </a:solidFill>
              <a:latin typeface="Times New Roman" panose="02020603050405020304" charset="0"/>
              <a:ea typeface="PingFang SC"/>
              <a:cs typeface="Times New Roman" panose="02020603050405020304" charset="0"/>
            </a:endParaRPr>
          </a:p>
        </p:txBody>
      </p:sp>
      <p:sp>
        <p:nvSpPr>
          <p:cNvPr id="4" name="TextBox 4"/>
          <p:cNvSpPr txBox="1"/>
          <p:nvPr/>
        </p:nvSpPr>
        <p:spPr>
          <a:xfrm>
            <a:off x="1091439" y="3383471"/>
            <a:ext cx="6572563" cy="1939312"/>
          </a:xfrm>
          <a:prstGeom prst="rect">
            <a:avLst/>
          </a:prstGeom>
        </p:spPr>
        <p:txBody>
          <a:bodyPr vert="horz" wrap="square" lIns="114300" tIns="57150" rIns="114300" bIns="57150" rtlCol="0" anchor="t" anchorCtr="0">
            <a:normAutofit/>
          </a:bodyPr>
          <a:lstStyle/>
          <a:p>
            <a:pPr algn="l">
              <a:lnSpc>
                <a:spcPct val="120000"/>
              </a:lnSpc>
            </a:pPr>
            <a:r>
              <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绪论</a:t>
            </a:r>
            <a:endPar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33380" y="614674"/>
            <a:ext cx="1116330" cy="310515"/>
          </a:xfrm>
          <a:prstGeom prst="rect">
            <a:avLst/>
          </a:prstGeom>
        </p:spPr>
        <p:txBody>
          <a:bodyPr vert="horz" wrap="square" lIns="91440" tIns="45720" rIns="91440" bIns="45720" rtlCol="0" anchor="t" anchorCtr="0">
            <a:spAutoFit/>
          </a:bodyPr>
          <a:lstStyle/>
          <a:p>
            <a:pPr algn="l">
              <a:lnSpc>
                <a:spcPct val="100000"/>
              </a:lnSpc>
              <a:spcBef>
                <a:spcPts val="375"/>
              </a:spcBef>
            </a:pPr>
            <a:r>
              <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THESIS</a:t>
            </a:r>
            <a:endPar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6" name="图片 5" descr="80e52ff324dad6fb21e2460bb6390ccc"/>
          <p:cNvPicPr>
            <a:picLocks noChangeAspect="1"/>
          </p:cNvPicPr>
          <p:nvPr/>
        </p:nvPicPr>
        <p:blipFill>
          <a:blip r:embed="rId2"/>
          <a:stretch>
            <a:fillRect/>
          </a:stretch>
        </p:blipFill>
        <p:spPr>
          <a:xfrm>
            <a:off x="4419600" y="457200"/>
            <a:ext cx="7579360" cy="56845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AutoShape 2"/>
          <p:cNvSpPr/>
          <p:nvPr>
            <p:custDataLst>
              <p:tags r:id="rId1"/>
            </p:custDataLst>
          </p:nvPr>
        </p:nvSpPr>
        <p:spPr>
          <a:xfrm>
            <a:off x="981710" y="1604645"/>
            <a:ext cx="5920105" cy="2116455"/>
          </a:xfrm>
          <a:prstGeom prst="rect">
            <a:avLst/>
          </a:prstGeom>
          <a:solidFill>
            <a:schemeClr val="accent1">
              <a:alpha val="100000"/>
            </a:schemeClr>
          </a:solidFill>
        </p:spPr>
        <p:txBody>
          <a:bodyPr vert="horz" wrap="square" lIns="91440" tIns="45720" rIns="91440" bIns="45720" rtlCol="0" anchor="ctr" anchorCtr="0">
            <a:noAutofit/>
          </a:bodyPr>
          <a:lstStyle/>
          <a:p>
            <a:pPr algn="ctr">
              <a:defRPr/>
            </a:pPr>
            <a:r>
              <a:rPr lang="en-US" sz="2940">
                <a:solidFill>
                  <a:srgbClr val="FFFFFF">
                    <a:alpha val="100000"/>
                  </a:srgbClr>
                </a:solidFill>
                <a:latin typeface="Calibri" panose="020F0502020204030204"/>
                <a:ea typeface="Calibri" panose="020F0502020204030204"/>
                <a:cs typeface="Calibri" panose="020F0502020204030204"/>
              </a:rPr>
              <a:t>    </a:t>
            </a:r>
            <a:endParaRPr lang="en-US" sz="1100"/>
          </a:p>
        </p:txBody>
      </p:sp>
      <p:sp>
        <p:nvSpPr>
          <p:cNvPr id="4" name="AutoShape 4"/>
          <p:cNvSpPr/>
          <p:nvPr>
            <p:custDataLst>
              <p:tags r:id="rId2"/>
            </p:custDataLst>
          </p:nvPr>
        </p:nvSpPr>
        <p:spPr>
          <a:xfrm>
            <a:off x="981710" y="3775710"/>
            <a:ext cx="5920105" cy="2116455"/>
          </a:xfrm>
          <a:prstGeom prst="rect">
            <a:avLst/>
          </a:prstGeom>
          <a:solidFill>
            <a:schemeClr val="accent1">
              <a:alpha val="100000"/>
            </a:schemeClr>
          </a:solidFill>
        </p:spPr>
      </p:sp>
      <p:grpSp>
        <p:nvGrpSpPr>
          <p:cNvPr id="8" name="Group 8"/>
          <p:cNvGrpSpPr/>
          <p:nvPr/>
        </p:nvGrpSpPr>
        <p:grpSpPr>
          <a:xfrm rot="0">
            <a:off x="454963" y="93878"/>
            <a:ext cx="10641129" cy="893445"/>
            <a:chOff x="454963" y="93878"/>
            <a:chExt cx="10641129" cy="893445"/>
          </a:xfrm>
        </p:grpSpPr>
        <p:sp>
          <p:nvSpPr>
            <p:cNvPr id="9" name="AutoShape 9"/>
            <p:cNvSpPr/>
            <p:nvPr/>
          </p:nvSpPr>
          <p:spPr>
            <a:xfrm>
              <a:off x="454963" y="331168"/>
              <a:ext cx="84147" cy="84147"/>
            </a:xfrm>
            <a:prstGeom prst="ellipse">
              <a:avLst/>
            </a:prstGeom>
            <a:solidFill>
              <a:schemeClr val="accent1">
                <a:alpha val="100000"/>
              </a:schemeClr>
            </a:solidFill>
          </p:spPr>
        </p:sp>
        <p:sp>
          <p:nvSpPr>
            <p:cNvPr id="10" name="AutoShape 10"/>
            <p:cNvSpPr/>
            <p:nvPr/>
          </p:nvSpPr>
          <p:spPr>
            <a:xfrm>
              <a:off x="575049" y="337743"/>
              <a:ext cx="78137" cy="78137"/>
            </a:xfrm>
            <a:prstGeom prst="ellipse">
              <a:avLst/>
            </a:prstGeom>
            <a:solidFill>
              <a:schemeClr val="accent1">
                <a:alpha val="80000"/>
              </a:schemeClr>
            </a:solidFill>
          </p:spPr>
        </p:sp>
        <p:sp>
          <p:nvSpPr>
            <p:cNvPr id="11" name="AutoShape 11"/>
            <p:cNvSpPr/>
            <p:nvPr/>
          </p:nvSpPr>
          <p:spPr>
            <a:xfrm>
              <a:off x="689125" y="339460"/>
              <a:ext cx="74704" cy="74704"/>
            </a:xfrm>
            <a:prstGeom prst="ellipse">
              <a:avLst/>
            </a:prstGeom>
            <a:solidFill>
              <a:schemeClr val="accent1">
                <a:alpha val="60000"/>
              </a:schemeClr>
            </a:solidFill>
          </p:spPr>
        </p:sp>
        <p:sp>
          <p:nvSpPr>
            <p:cNvPr id="12" name="AutoShape 12"/>
            <p:cNvSpPr/>
            <p:nvPr/>
          </p:nvSpPr>
          <p:spPr>
            <a:xfrm>
              <a:off x="799768" y="348430"/>
              <a:ext cx="69238" cy="69238"/>
            </a:xfrm>
            <a:prstGeom prst="ellipse">
              <a:avLst/>
            </a:prstGeom>
            <a:solidFill>
              <a:schemeClr val="accent1">
                <a:alpha val="40000"/>
              </a:schemeClr>
            </a:solidFill>
          </p:spPr>
        </p:sp>
        <p:sp>
          <p:nvSpPr>
            <p:cNvPr id="13" name="AutoShape 13"/>
            <p:cNvSpPr/>
            <p:nvPr/>
          </p:nvSpPr>
          <p:spPr>
            <a:xfrm>
              <a:off x="904945" y="344297"/>
              <a:ext cx="65594" cy="65594"/>
            </a:xfrm>
            <a:prstGeom prst="ellipse">
              <a:avLst/>
            </a:prstGeom>
            <a:solidFill>
              <a:schemeClr val="accent1">
                <a:alpha val="20000"/>
              </a:schemeClr>
            </a:solidFill>
          </p:spPr>
        </p:sp>
        <p:sp>
          <p:nvSpPr>
            <p:cNvPr id="14" name="AutoShape 14"/>
            <p:cNvSpPr/>
            <p:nvPr/>
          </p:nvSpPr>
          <p:spPr>
            <a:xfrm>
              <a:off x="454963" y="448942"/>
              <a:ext cx="84147" cy="84147"/>
            </a:xfrm>
            <a:prstGeom prst="ellipse">
              <a:avLst/>
            </a:prstGeom>
            <a:solidFill>
              <a:schemeClr val="accent1">
                <a:alpha val="100000"/>
              </a:schemeClr>
            </a:solidFill>
          </p:spPr>
        </p:sp>
        <p:sp>
          <p:nvSpPr>
            <p:cNvPr id="15" name="AutoShape 15"/>
            <p:cNvSpPr/>
            <p:nvPr/>
          </p:nvSpPr>
          <p:spPr>
            <a:xfrm>
              <a:off x="575049" y="455517"/>
              <a:ext cx="78137" cy="78137"/>
            </a:xfrm>
            <a:prstGeom prst="ellipse">
              <a:avLst/>
            </a:prstGeom>
            <a:solidFill>
              <a:schemeClr val="accent1">
                <a:alpha val="80000"/>
              </a:schemeClr>
            </a:solidFill>
          </p:spPr>
        </p:sp>
        <p:sp>
          <p:nvSpPr>
            <p:cNvPr id="16" name="AutoShape 16"/>
            <p:cNvSpPr/>
            <p:nvPr/>
          </p:nvSpPr>
          <p:spPr>
            <a:xfrm>
              <a:off x="689125" y="457233"/>
              <a:ext cx="74704" cy="74704"/>
            </a:xfrm>
            <a:prstGeom prst="ellipse">
              <a:avLst/>
            </a:prstGeom>
            <a:solidFill>
              <a:schemeClr val="accent1">
                <a:alpha val="60000"/>
              </a:schemeClr>
            </a:solidFill>
          </p:spPr>
        </p:sp>
        <p:sp>
          <p:nvSpPr>
            <p:cNvPr id="17" name="AutoShape 17"/>
            <p:cNvSpPr/>
            <p:nvPr/>
          </p:nvSpPr>
          <p:spPr>
            <a:xfrm>
              <a:off x="799768" y="466203"/>
              <a:ext cx="69238" cy="69238"/>
            </a:xfrm>
            <a:prstGeom prst="ellipse">
              <a:avLst/>
            </a:prstGeom>
            <a:solidFill>
              <a:schemeClr val="accent1">
                <a:alpha val="40000"/>
              </a:schemeClr>
            </a:solidFill>
          </p:spPr>
        </p:sp>
        <p:sp>
          <p:nvSpPr>
            <p:cNvPr id="18" name="AutoShape 18"/>
            <p:cNvSpPr/>
            <p:nvPr/>
          </p:nvSpPr>
          <p:spPr>
            <a:xfrm>
              <a:off x="904945" y="462070"/>
              <a:ext cx="65594" cy="65594"/>
            </a:xfrm>
            <a:prstGeom prst="ellipse">
              <a:avLst/>
            </a:prstGeom>
            <a:solidFill>
              <a:schemeClr val="accent1">
                <a:alpha val="20000"/>
              </a:schemeClr>
            </a:solidFill>
          </p:spPr>
        </p:sp>
        <p:sp>
          <p:nvSpPr>
            <p:cNvPr id="19" name="AutoShape 19"/>
            <p:cNvSpPr/>
            <p:nvPr/>
          </p:nvSpPr>
          <p:spPr>
            <a:xfrm>
              <a:off x="454963" y="566715"/>
              <a:ext cx="84147" cy="84147"/>
            </a:xfrm>
            <a:prstGeom prst="ellipse">
              <a:avLst/>
            </a:prstGeom>
            <a:solidFill>
              <a:schemeClr val="accent1">
                <a:alpha val="100000"/>
              </a:schemeClr>
            </a:solidFill>
          </p:spPr>
        </p:sp>
        <p:sp>
          <p:nvSpPr>
            <p:cNvPr id="20" name="AutoShape 20"/>
            <p:cNvSpPr/>
            <p:nvPr/>
          </p:nvSpPr>
          <p:spPr>
            <a:xfrm>
              <a:off x="575049" y="573291"/>
              <a:ext cx="78137" cy="78137"/>
            </a:xfrm>
            <a:prstGeom prst="ellipse">
              <a:avLst/>
            </a:prstGeom>
            <a:solidFill>
              <a:schemeClr val="accent1">
                <a:alpha val="80000"/>
              </a:schemeClr>
            </a:solidFill>
          </p:spPr>
        </p:sp>
        <p:sp>
          <p:nvSpPr>
            <p:cNvPr id="21" name="AutoShape 21"/>
            <p:cNvSpPr/>
            <p:nvPr/>
          </p:nvSpPr>
          <p:spPr>
            <a:xfrm>
              <a:off x="689125" y="575007"/>
              <a:ext cx="74704" cy="74704"/>
            </a:xfrm>
            <a:prstGeom prst="ellipse">
              <a:avLst/>
            </a:prstGeom>
            <a:solidFill>
              <a:schemeClr val="accent1">
                <a:alpha val="60000"/>
              </a:schemeClr>
            </a:solidFill>
          </p:spPr>
        </p:sp>
        <p:sp>
          <p:nvSpPr>
            <p:cNvPr id="22" name="AutoShape 22"/>
            <p:cNvSpPr/>
            <p:nvPr/>
          </p:nvSpPr>
          <p:spPr>
            <a:xfrm>
              <a:off x="799768" y="583977"/>
              <a:ext cx="69238" cy="69238"/>
            </a:xfrm>
            <a:prstGeom prst="ellipse">
              <a:avLst/>
            </a:prstGeom>
            <a:solidFill>
              <a:schemeClr val="accent1">
                <a:alpha val="40000"/>
              </a:schemeClr>
            </a:solidFill>
          </p:spPr>
        </p:sp>
        <p:sp>
          <p:nvSpPr>
            <p:cNvPr id="23" name="AutoShape 23"/>
            <p:cNvSpPr/>
            <p:nvPr/>
          </p:nvSpPr>
          <p:spPr>
            <a:xfrm>
              <a:off x="904945" y="579844"/>
              <a:ext cx="65594" cy="65594"/>
            </a:xfrm>
            <a:prstGeom prst="ellipse">
              <a:avLst/>
            </a:prstGeom>
            <a:solidFill>
              <a:schemeClr val="accent1">
                <a:alpha val="20000"/>
              </a:schemeClr>
            </a:solidFill>
          </p:spPr>
        </p:sp>
        <p:sp>
          <p:nvSpPr>
            <p:cNvPr id="24" name="AutoShape 24"/>
            <p:cNvSpPr/>
            <p:nvPr/>
          </p:nvSpPr>
          <p:spPr>
            <a:xfrm>
              <a:off x="454963" y="684489"/>
              <a:ext cx="84147" cy="84147"/>
            </a:xfrm>
            <a:prstGeom prst="ellipse">
              <a:avLst/>
            </a:prstGeom>
            <a:solidFill>
              <a:schemeClr val="accent1">
                <a:alpha val="100000"/>
              </a:schemeClr>
            </a:solidFill>
          </p:spPr>
        </p:sp>
        <p:sp>
          <p:nvSpPr>
            <p:cNvPr id="25" name="AutoShape 25"/>
            <p:cNvSpPr/>
            <p:nvPr/>
          </p:nvSpPr>
          <p:spPr>
            <a:xfrm>
              <a:off x="575049" y="691064"/>
              <a:ext cx="78137" cy="78137"/>
            </a:xfrm>
            <a:prstGeom prst="ellipse">
              <a:avLst/>
            </a:prstGeom>
            <a:solidFill>
              <a:schemeClr val="accent1">
                <a:alpha val="80000"/>
              </a:schemeClr>
            </a:solidFill>
          </p:spPr>
        </p:sp>
        <p:sp>
          <p:nvSpPr>
            <p:cNvPr id="26" name="AutoShape 26"/>
            <p:cNvSpPr/>
            <p:nvPr/>
          </p:nvSpPr>
          <p:spPr>
            <a:xfrm>
              <a:off x="689125" y="692781"/>
              <a:ext cx="74704" cy="74704"/>
            </a:xfrm>
            <a:prstGeom prst="ellipse">
              <a:avLst/>
            </a:prstGeom>
            <a:solidFill>
              <a:schemeClr val="accent1">
                <a:alpha val="60000"/>
              </a:schemeClr>
            </a:solidFill>
          </p:spPr>
        </p:sp>
        <p:sp>
          <p:nvSpPr>
            <p:cNvPr id="27" name="AutoShape 27"/>
            <p:cNvSpPr/>
            <p:nvPr/>
          </p:nvSpPr>
          <p:spPr>
            <a:xfrm>
              <a:off x="799768" y="701751"/>
              <a:ext cx="69238" cy="69238"/>
            </a:xfrm>
            <a:prstGeom prst="ellipse">
              <a:avLst/>
            </a:prstGeom>
            <a:solidFill>
              <a:schemeClr val="accent1">
                <a:alpha val="40000"/>
              </a:schemeClr>
            </a:solidFill>
          </p:spPr>
        </p:sp>
        <p:sp>
          <p:nvSpPr>
            <p:cNvPr id="28" name="AutoShape 28"/>
            <p:cNvSpPr/>
            <p:nvPr/>
          </p:nvSpPr>
          <p:spPr>
            <a:xfrm>
              <a:off x="904945" y="697618"/>
              <a:ext cx="65594" cy="65594"/>
            </a:xfrm>
            <a:prstGeom prst="ellipse">
              <a:avLst/>
            </a:prstGeom>
            <a:solidFill>
              <a:schemeClr val="accent1">
                <a:alpha val="20000"/>
              </a:schemeClr>
            </a:solidFill>
          </p:spPr>
        </p:sp>
        <p:sp>
          <p:nvSpPr>
            <p:cNvPr id="29" name="TextBox 29"/>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Times New Roman" panose="02020603050405020304" charset="0"/>
                  <a:ea typeface="微软雅黑" panose="020B0503020204020204" charset="-122"/>
                  <a:cs typeface="Times New Roman" panose="02020603050405020304" charset="0"/>
                </a:rPr>
                <a:t>01 </a:t>
              </a:r>
              <a:r>
                <a:rPr lang="zh-CN" altLang="en-US" sz="3000" b="1">
                  <a:solidFill>
                    <a:schemeClr val="accent1">
                      <a:alpha val="100000"/>
                    </a:schemeClr>
                  </a:solidFill>
                  <a:latin typeface="Times New Roman" panose="02020603050405020304" charset="0"/>
                  <a:ea typeface="微软雅黑" panose="020B0503020204020204" charset="-122"/>
                  <a:cs typeface="Times New Roman" panose="02020603050405020304" charset="0"/>
                </a:rPr>
                <a:t>绪论</a:t>
              </a:r>
              <a:endParaRPr lang="zh-CN" altLang="en-US" sz="3000" b="1">
                <a:solidFill>
                  <a:schemeClr val="accent1">
                    <a:alpha val="100000"/>
                  </a:schemeClr>
                </a:solidFill>
                <a:latin typeface="Times New Roman" panose="02020603050405020304" charset="0"/>
                <a:ea typeface="微软雅黑" panose="020B0503020204020204" charset="-122"/>
                <a:cs typeface="Times New Roman" panose="02020603050405020304" charset="0"/>
              </a:endParaRPr>
            </a:p>
          </p:txBody>
        </p:sp>
      </p:grpSp>
      <p:sp>
        <p:nvSpPr>
          <p:cNvPr id="30" name="TextBox 30"/>
          <p:cNvSpPr txBox="1"/>
          <p:nvPr>
            <p:custDataLst>
              <p:tags r:id="rId3"/>
            </p:custDataLst>
          </p:nvPr>
        </p:nvSpPr>
        <p:spPr>
          <a:xfrm>
            <a:off x="2299462" y="1604867"/>
            <a:ext cx="3394996" cy="490334"/>
          </a:xfrm>
          <a:prstGeom prst="rect">
            <a:avLst/>
          </a:prstGeom>
        </p:spPr>
        <p:txBody>
          <a:bodyPr vert="horz" wrap="square" lIns="66008" tIns="33052" rIns="66008" bIns="33052" rtlCol="0" anchor="t" anchorCtr="0">
            <a:normAutofit/>
          </a:bodyPr>
          <a:lstStyle/>
          <a:p>
            <a:pPr algn="ctr">
              <a:lnSpc>
                <a:spcPct val="150000"/>
              </a:lnSpc>
            </a:pPr>
            <a:r>
              <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小车设计</a:t>
            </a:r>
            <a:r>
              <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介绍</a:t>
            </a:r>
            <a:endPar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sp>
        <p:nvSpPr>
          <p:cNvPr id="31" name="TextBox 31"/>
          <p:cNvSpPr txBox="1"/>
          <p:nvPr>
            <p:custDataLst>
              <p:tags r:id="rId4"/>
            </p:custDataLst>
          </p:nvPr>
        </p:nvSpPr>
        <p:spPr>
          <a:xfrm>
            <a:off x="1090295" y="2039620"/>
            <a:ext cx="5812155" cy="1654810"/>
          </a:xfrm>
          <a:prstGeom prst="rect">
            <a:avLst/>
          </a:prstGeom>
        </p:spPr>
        <p:txBody>
          <a:bodyPr vert="horz" wrap="square" lIns="66008" tIns="33052" rIns="66008" bIns="33052" rtlCol="0" anchor="ctr" anchorCtr="1">
            <a:normAutofit/>
          </a:bodyPr>
          <a:lstStyle/>
          <a:p>
            <a:pPr indent="325120" algn="l" fontAlgn="auto">
              <a:lnSpc>
                <a:spcPts val="2000"/>
              </a:lnSpc>
              <a:extLst>
                <a:ext uri="{35155182-B16C-46BC-9424-99874614C6A1}">
                  <wpsdc:indentchars xmlns:wpsdc="http://www.wps.cn/officeDocument/2017/drawingmlCustomData" val="200" checksum="948422913"/>
                </a:ext>
              </a:extLst>
            </a:pPr>
            <a:r>
              <a:rPr sz="1275">
                <a:solidFill>
                  <a:srgbClr val="FFFDFD">
                    <a:alpha val="100000"/>
                  </a:srgbClr>
                </a:solidFill>
                <a:latin typeface="微软雅黑" panose="020B0503020204020204" charset="-122"/>
                <a:ea typeface="微软雅黑" panose="020B0503020204020204" charset="-122"/>
                <a:cs typeface="微软雅黑" panose="020B0503020204020204" charset="-122"/>
              </a:rPr>
              <a:t>生物质能小车是2023年湖南省大学生工程实践与创新能力大赛的比赛项目之一，为了实现小车的连续运行，我们可以利用温差装置将酒精转化为小车的电机驱动和霍尔传感器的供电。</a:t>
            </a:r>
            <a:endParaRPr sz="1275">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sp>
        <p:nvSpPr>
          <p:cNvPr id="34" name="TextBox 34"/>
          <p:cNvSpPr txBox="1"/>
          <p:nvPr>
            <p:custDataLst>
              <p:tags r:id="rId5"/>
            </p:custDataLst>
          </p:nvPr>
        </p:nvSpPr>
        <p:spPr>
          <a:xfrm>
            <a:off x="2244693" y="3775932"/>
            <a:ext cx="3394996" cy="490334"/>
          </a:xfrm>
          <a:prstGeom prst="rect">
            <a:avLst/>
          </a:prstGeom>
        </p:spPr>
        <p:txBody>
          <a:bodyPr vert="horz" wrap="square" lIns="66008" tIns="33052" rIns="66008" bIns="33052" rtlCol="0" anchor="t" anchorCtr="0">
            <a:normAutofit/>
          </a:bodyPr>
          <a:lstStyle/>
          <a:p>
            <a:pPr algn="ctr">
              <a:lnSpc>
                <a:spcPct val="150000"/>
              </a:lnSpc>
            </a:pPr>
            <a:r>
              <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小车</a:t>
            </a:r>
            <a:r>
              <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设计要求</a:t>
            </a:r>
            <a:endPar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sp>
        <p:nvSpPr>
          <p:cNvPr id="35" name="TextBox 35"/>
          <p:cNvSpPr txBox="1"/>
          <p:nvPr>
            <p:custDataLst>
              <p:tags r:id="rId6"/>
            </p:custDataLst>
          </p:nvPr>
        </p:nvSpPr>
        <p:spPr>
          <a:xfrm>
            <a:off x="1090295" y="4210685"/>
            <a:ext cx="5812155" cy="1654810"/>
          </a:xfrm>
          <a:prstGeom prst="rect">
            <a:avLst/>
          </a:prstGeom>
        </p:spPr>
        <p:txBody>
          <a:bodyPr vert="horz" wrap="square" lIns="66008" tIns="33052" rIns="66008" bIns="33052" rtlCol="0" anchor="ctr" anchorCtr="1">
            <a:normAutofit/>
          </a:bodyPr>
          <a:lstStyle/>
          <a:p>
            <a:pPr indent="325120" algn="l" fontAlgn="auto">
              <a:lnSpc>
                <a:spcPts val="2000"/>
              </a:lnSpc>
              <a:buFont typeface="+mj-ea"/>
              <a:buAutoNum type="circleNumDbPlain"/>
              <a:extLst>
                <a:ext uri="{35155182-B16C-46BC-9424-99874614C6A1}">
                  <wpsdc:indentchars xmlns:wpsdc="http://www.wps.cn/officeDocument/2017/drawingmlCustomData" val="200" checksum="948422913"/>
                </a:ext>
              </a:extLst>
            </a:pPr>
            <a:r>
              <a:rPr sz="1275">
                <a:solidFill>
                  <a:srgbClr val="FFFDFD">
                    <a:alpha val="100000"/>
                  </a:srgbClr>
                </a:solidFill>
                <a:latin typeface="微软雅黑" panose="020B0503020204020204" charset="-122"/>
                <a:ea typeface="微软雅黑" panose="020B0503020204020204" charset="-122"/>
                <a:cs typeface="微软雅黑" panose="020B0503020204020204" charset="-122"/>
              </a:rPr>
              <a:t>自主设计并制作一台具有方向控制功能的温差电动车，长宽尺寸应不超过350mm×350mm，必须具有外形包装（裸车不能参赛）并方便拆卸</a:t>
            </a:r>
            <a:r>
              <a:rPr lang="zh-CN" sz="1275">
                <a:solidFill>
                  <a:srgbClr val="FFFDFD">
                    <a:alpha val="100000"/>
                  </a:srgbClr>
                </a:solidFill>
                <a:latin typeface="微软雅黑" panose="020B0503020204020204" charset="-122"/>
                <a:ea typeface="微软雅黑" panose="020B0503020204020204" charset="-122"/>
                <a:cs typeface="微软雅黑" panose="020B0503020204020204" charset="-122"/>
              </a:rPr>
              <a:t>。</a:t>
            </a:r>
            <a:endParaRPr lang="zh-CN" sz="1275">
              <a:solidFill>
                <a:srgbClr val="FFFDFD">
                  <a:alpha val="100000"/>
                </a:srgbClr>
              </a:solidFill>
              <a:latin typeface="微软雅黑" panose="020B0503020204020204" charset="-122"/>
              <a:ea typeface="微软雅黑" panose="020B0503020204020204" charset="-122"/>
              <a:cs typeface="微软雅黑" panose="020B0503020204020204" charset="-122"/>
            </a:endParaRPr>
          </a:p>
          <a:p>
            <a:pPr indent="325120" algn="l" fontAlgn="auto">
              <a:lnSpc>
                <a:spcPts val="2000"/>
              </a:lnSpc>
              <a:buFont typeface="+mj-ea"/>
              <a:buAutoNum type="circleNumDbPlain"/>
              <a:extLst>
                <a:ext uri="{35155182-B16C-46BC-9424-99874614C6A1}">
                  <wpsdc:indentchars xmlns:wpsdc="http://www.wps.cn/officeDocument/2017/drawingmlCustomData" val="200" checksum="948422913"/>
                </a:ext>
              </a:extLst>
            </a:pPr>
            <a:r>
              <a:rPr lang="zh-CN" sz="1275">
                <a:solidFill>
                  <a:srgbClr val="FFFDFD">
                    <a:alpha val="100000"/>
                  </a:srgbClr>
                </a:solidFill>
                <a:latin typeface="微软雅黑" panose="020B0503020204020204" charset="-122"/>
                <a:ea typeface="微软雅黑" panose="020B0503020204020204" charset="-122"/>
                <a:cs typeface="微软雅黑" panose="020B0503020204020204" charset="-122"/>
              </a:rPr>
              <a:t>能量均由生物质能转换的电能提供，生物质能电动车必须采用电源开关一键启动。</a:t>
            </a:r>
            <a:endParaRPr lang="zh-CN" sz="1275">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7"/>
          <a:stretch>
            <a:fillRect/>
          </a:stretch>
        </p:blipFill>
        <p:spPr>
          <a:xfrm>
            <a:off x="6924040" y="1604645"/>
            <a:ext cx="5239385" cy="4009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3" name="TextBox 3"/>
          <p:cNvSpPr txBox="1"/>
          <p:nvPr/>
        </p:nvSpPr>
        <p:spPr>
          <a:xfrm>
            <a:off x="6807835" y="1807845"/>
            <a:ext cx="4790440" cy="3449955"/>
          </a:xfrm>
          <a:prstGeom prst="rect">
            <a:avLst/>
          </a:prstGeom>
        </p:spPr>
        <p:txBody>
          <a:bodyPr vert="horz" wrap="square" lIns="114300" tIns="57150" rIns="114300" bIns="57150" rtlCol="0" anchor="t" anchorCtr="0">
            <a:noAutofit/>
          </a:bodyPr>
          <a:lstStyle/>
          <a:p>
            <a:pPr>
              <a:lnSpc>
                <a:spcPct val="120000"/>
              </a:lnSpc>
            </a:pPr>
            <a:r>
              <a:rPr lang="en-US" altLang="zh-CN" sz="1500">
                <a:solidFill>
                  <a:schemeClr val="dk1">
                    <a:alpha val="100000"/>
                  </a:schemeClr>
                </a:solidFill>
                <a:latin typeface="微软雅黑" panose="020B0503020204020204" charset="-122"/>
                <a:ea typeface="微软雅黑" panose="020B0503020204020204" charset="-122"/>
                <a:cs typeface="微软雅黑" panose="020B0503020204020204" charset="-122"/>
              </a:rPr>
              <a:t>  </a:t>
            </a:r>
            <a:r>
              <a:rPr lang="en-US" altLang="zh-CN"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近些年来湖南省工程实践与创新能力大赛中，对于小车的设计要求越来越高了，更加复杂的行进曲线，同时也结合了机电一体化的发展方向，对于学生的考察也越来越全面了。</a:t>
            </a:r>
            <a:endPar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en-US" altLang="zh-CN"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根据大赛的比赛情况来看，多数小车都采用凸轮机构进行转向控制，但</a:t>
            </a:r>
            <a:r>
              <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由于大赛的路径越来越曲折，这使得小车的转向机构精度需求不断提高，而凸轮的精准度直接影响小车的行驶轨迹精准程度。大大加深了制作难度。</a:t>
            </a:r>
            <a:endPar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20000"/>
              </a:lnSpc>
            </a:pPr>
            <a:r>
              <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 </a:t>
            </a:r>
            <a:r>
              <a:rPr lang="en-US" altLang="zh-CN"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因此设计一款新型的转向机构变得十分有必要，同时新型的转向机构的涌现将有助于推动工程训练大赛的进一步发展与创新。</a:t>
            </a:r>
            <a:endParaRPr lang="zh-CN" altLang="en-US" sz="15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p:txBody>
      </p:sp>
      <p:sp>
        <p:nvSpPr>
          <p:cNvPr id="4" name="TextBox 4"/>
          <p:cNvSpPr txBox="1"/>
          <p:nvPr/>
        </p:nvSpPr>
        <p:spPr>
          <a:xfrm>
            <a:off x="8258175" y="1414145"/>
            <a:ext cx="1650365" cy="304165"/>
          </a:xfrm>
          <a:prstGeom prst="rect">
            <a:avLst/>
          </a:prstGeom>
        </p:spPr>
        <p:txBody>
          <a:bodyPr vert="horz" wrap="square" lIns="114300" tIns="57150" rIns="114300" bIns="57150" rtlCol="0" anchor="t" anchorCtr="0">
            <a:spAutoFit/>
          </a:bodyPr>
          <a:lstStyle/>
          <a:p>
            <a:pPr algn="ctr">
              <a:lnSpc>
                <a:spcPct val="77000"/>
              </a:lnSpc>
            </a:pPr>
            <a:r>
              <a:rPr lang="zh-CN" altLang="en-US" sz="1605" b="1">
                <a:solidFill>
                  <a:schemeClr val="accent1">
                    <a:alpha val="100000"/>
                  </a:schemeClr>
                </a:solidFill>
                <a:latin typeface="微软雅黑" panose="020B0503020204020204" charset="-122"/>
                <a:ea typeface="微软雅黑" panose="020B0503020204020204" charset="-122"/>
                <a:cs typeface="微软雅黑" panose="020B0503020204020204" charset="-122"/>
              </a:rPr>
              <a:t>国内研究现状</a:t>
            </a:r>
            <a:endParaRPr lang="zh-CN" altLang="en-US" sz="160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nvGrpSpPr>
          <p:cNvPr id="9" name="Group 9"/>
          <p:cNvGrpSpPr/>
          <p:nvPr/>
        </p:nvGrpSpPr>
        <p:grpSpPr>
          <a:xfrm rot="0">
            <a:off x="454963" y="93878"/>
            <a:ext cx="10641129" cy="893445"/>
            <a:chOff x="454963" y="93878"/>
            <a:chExt cx="10641129" cy="893445"/>
          </a:xfrm>
        </p:grpSpPr>
        <p:sp>
          <p:nvSpPr>
            <p:cNvPr id="10" name="AutoShape 10"/>
            <p:cNvSpPr/>
            <p:nvPr/>
          </p:nvSpPr>
          <p:spPr>
            <a:xfrm>
              <a:off x="454963" y="331168"/>
              <a:ext cx="84147" cy="84147"/>
            </a:xfrm>
            <a:prstGeom prst="ellipse">
              <a:avLst/>
            </a:prstGeom>
            <a:solidFill>
              <a:schemeClr val="accent1">
                <a:alpha val="100000"/>
              </a:schemeClr>
            </a:solidFill>
          </p:spPr>
        </p:sp>
        <p:sp>
          <p:nvSpPr>
            <p:cNvPr id="11" name="AutoShape 11"/>
            <p:cNvSpPr/>
            <p:nvPr/>
          </p:nvSpPr>
          <p:spPr>
            <a:xfrm>
              <a:off x="575049" y="337743"/>
              <a:ext cx="78137" cy="78137"/>
            </a:xfrm>
            <a:prstGeom prst="ellipse">
              <a:avLst/>
            </a:prstGeom>
            <a:solidFill>
              <a:schemeClr val="accent1">
                <a:alpha val="80000"/>
              </a:schemeClr>
            </a:solidFill>
          </p:spPr>
        </p:sp>
        <p:sp>
          <p:nvSpPr>
            <p:cNvPr id="12" name="AutoShape 12"/>
            <p:cNvSpPr/>
            <p:nvPr/>
          </p:nvSpPr>
          <p:spPr>
            <a:xfrm>
              <a:off x="689125" y="339460"/>
              <a:ext cx="74704" cy="74704"/>
            </a:xfrm>
            <a:prstGeom prst="ellipse">
              <a:avLst/>
            </a:prstGeom>
            <a:solidFill>
              <a:schemeClr val="accent1">
                <a:alpha val="60000"/>
              </a:schemeClr>
            </a:solidFill>
          </p:spPr>
        </p:sp>
        <p:sp>
          <p:nvSpPr>
            <p:cNvPr id="13" name="AutoShape 13"/>
            <p:cNvSpPr/>
            <p:nvPr/>
          </p:nvSpPr>
          <p:spPr>
            <a:xfrm>
              <a:off x="799768" y="348430"/>
              <a:ext cx="69238" cy="69238"/>
            </a:xfrm>
            <a:prstGeom prst="ellipse">
              <a:avLst/>
            </a:prstGeom>
            <a:solidFill>
              <a:schemeClr val="accent1">
                <a:alpha val="40000"/>
              </a:schemeClr>
            </a:solidFill>
          </p:spPr>
        </p:sp>
        <p:sp>
          <p:nvSpPr>
            <p:cNvPr id="14" name="AutoShape 14"/>
            <p:cNvSpPr/>
            <p:nvPr/>
          </p:nvSpPr>
          <p:spPr>
            <a:xfrm>
              <a:off x="904945" y="344297"/>
              <a:ext cx="65594" cy="65594"/>
            </a:xfrm>
            <a:prstGeom prst="ellipse">
              <a:avLst/>
            </a:prstGeom>
            <a:solidFill>
              <a:schemeClr val="accent1">
                <a:alpha val="20000"/>
              </a:schemeClr>
            </a:solidFill>
          </p:spPr>
        </p:sp>
        <p:sp>
          <p:nvSpPr>
            <p:cNvPr id="15" name="AutoShape 15"/>
            <p:cNvSpPr/>
            <p:nvPr/>
          </p:nvSpPr>
          <p:spPr>
            <a:xfrm>
              <a:off x="454963" y="448942"/>
              <a:ext cx="84147" cy="84147"/>
            </a:xfrm>
            <a:prstGeom prst="ellipse">
              <a:avLst/>
            </a:prstGeom>
            <a:solidFill>
              <a:schemeClr val="accent1">
                <a:alpha val="100000"/>
              </a:schemeClr>
            </a:solidFill>
          </p:spPr>
        </p:sp>
        <p:sp>
          <p:nvSpPr>
            <p:cNvPr id="16" name="AutoShape 16"/>
            <p:cNvSpPr/>
            <p:nvPr/>
          </p:nvSpPr>
          <p:spPr>
            <a:xfrm>
              <a:off x="575049" y="455517"/>
              <a:ext cx="78137" cy="78137"/>
            </a:xfrm>
            <a:prstGeom prst="ellipse">
              <a:avLst/>
            </a:prstGeom>
            <a:solidFill>
              <a:schemeClr val="accent1">
                <a:alpha val="80000"/>
              </a:schemeClr>
            </a:solidFill>
          </p:spPr>
        </p:sp>
        <p:sp>
          <p:nvSpPr>
            <p:cNvPr id="17" name="AutoShape 17"/>
            <p:cNvSpPr/>
            <p:nvPr/>
          </p:nvSpPr>
          <p:spPr>
            <a:xfrm>
              <a:off x="689125" y="457233"/>
              <a:ext cx="74704" cy="74704"/>
            </a:xfrm>
            <a:prstGeom prst="ellipse">
              <a:avLst/>
            </a:prstGeom>
            <a:solidFill>
              <a:schemeClr val="accent1">
                <a:alpha val="60000"/>
              </a:schemeClr>
            </a:solidFill>
          </p:spPr>
        </p:sp>
        <p:sp>
          <p:nvSpPr>
            <p:cNvPr id="18" name="AutoShape 18"/>
            <p:cNvSpPr/>
            <p:nvPr/>
          </p:nvSpPr>
          <p:spPr>
            <a:xfrm>
              <a:off x="799768" y="466203"/>
              <a:ext cx="69238" cy="69238"/>
            </a:xfrm>
            <a:prstGeom prst="ellipse">
              <a:avLst/>
            </a:prstGeom>
            <a:solidFill>
              <a:schemeClr val="accent1">
                <a:alpha val="40000"/>
              </a:schemeClr>
            </a:solidFill>
          </p:spPr>
        </p:sp>
        <p:sp>
          <p:nvSpPr>
            <p:cNvPr id="19" name="AutoShape 19"/>
            <p:cNvSpPr/>
            <p:nvPr/>
          </p:nvSpPr>
          <p:spPr>
            <a:xfrm>
              <a:off x="904945" y="462070"/>
              <a:ext cx="65594" cy="65594"/>
            </a:xfrm>
            <a:prstGeom prst="ellipse">
              <a:avLst/>
            </a:prstGeom>
            <a:solidFill>
              <a:schemeClr val="accent1">
                <a:alpha val="20000"/>
              </a:schemeClr>
            </a:solidFill>
          </p:spPr>
        </p:sp>
        <p:sp>
          <p:nvSpPr>
            <p:cNvPr id="20" name="AutoShape 20"/>
            <p:cNvSpPr/>
            <p:nvPr/>
          </p:nvSpPr>
          <p:spPr>
            <a:xfrm>
              <a:off x="454963" y="566715"/>
              <a:ext cx="84147" cy="84147"/>
            </a:xfrm>
            <a:prstGeom prst="ellipse">
              <a:avLst/>
            </a:prstGeom>
            <a:solidFill>
              <a:schemeClr val="accent1">
                <a:alpha val="100000"/>
              </a:schemeClr>
            </a:solidFill>
          </p:spPr>
        </p:sp>
        <p:sp>
          <p:nvSpPr>
            <p:cNvPr id="21" name="AutoShape 21"/>
            <p:cNvSpPr/>
            <p:nvPr/>
          </p:nvSpPr>
          <p:spPr>
            <a:xfrm>
              <a:off x="575049" y="573291"/>
              <a:ext cx="78137" cy="78137"/>
            </a:xfrm>
            <a:prstGeom prst="ellipse">
              <a:avLst/>
            </a:prstGeom>
            <a:solidFill>
              <a:schemeClr val="accent1">
                <a:alpha val="80000"/>
              </a:schemeClr>
            </a:solidFill>
          </p:spPr>
        </p:sp>
        <p:sp>
          <p:nvSpPr>
            <p:cNvPr id="22" name="AutoShape 22"/>
            <p:cNvSpPr/>
            <p:nvPr/>
          </p:nvSpPr>
          <p:spPr>
            <a:xfrm>
              <a:off x="689125" y="575007"/>
              <a:ext cx="74704" cy="74704"/>
            </a:xfrm>
            <a:prstGeom prst="ellipse">
              <a:avLst/>
            </a:prstGeom>
            <a:solidFill>
              <a:schemeClr val="accent1">
                <a:alpha val="60000"/>
              </a:schemeClr>
            </a:solidFill>
          </p:spPr>
        </p:sp>
        <p:sp>
          <p:nvSpPr>
            <p:cNvPr id="23" name="AutoShape 23"/>
            <p:cNvSpPr/>
            <p:nvPr/>
          </p:nvSpPr>
          <p:spPr>
            <a:xfrm>
              <a:off x="799768" y="583977"/>
              <a:ext cx="69238" cy="69238"/>
            </a:xfrm>
            <a:prstGeom prst="ellipse">
              <a:avLst/>
            </a:prstGeom>
            <a:solidFill>
              <a:schemeClr val="accent1">
                <a:alpha val="40000"/>
              </a:schemeClr>
            </a:solidFill>
          </p:spPr>
        </p:sp>
        <p:sp>
          <p:nvSpPr>
            <p:cNvPr id="24" name="AutoShape 24"/>
            <p:cNvSpPr/>
            <p:nvPr/>
          </p:nvSpPr>
          <p:spPr>
            <a:xfrm>
              <a:off x="904945" y="579844"/>
              <a:ext cx="65594" cy="65594"/>
            </a:xfrm>
            <a:prstGeom prst="ellipse">
              <a:avLst/>
            </a:prstGeom>
            <a:solidFill>
              <a:schemeClr val="accent1">
                <a:alpha val="20000"/>
              </a:schemeClr>
            </a:solidFill>
          </p:spPr>
        </p:sp>
        <p:sp>
          <p:nvSpPr>
            <p:cNvPr id="25" name="AutoShape 25"/>
            <p:cNvSpPr/>
            <p:nvPr/>
          </p:nvSpPr>
          <p:spPr>
            <a:xfrm>
              <a:off x="454963" y="684489"/>
              <a:ext cx="84147" cy="84147"/>
            </a:xfrm>
            <a:prstGeom prst="ellipse">
              <a:avLst/>
            </a:prstGeom>
            <a:solidFill>
              <a:schemeClr val="accent1">
                <a:alpha val="100000"/>
              </a:schemeClr>
            </a:solidFill>
          </p:spPr>
        </p:sp>
        <p:sp>
          <p:nvSpPr>
            <p:cNvPr id="26" name="AutoShape 26"/>
            <p:cNvSpPr/>
            <p:nvPr/>
          </p:nvSpPr>
          <p:spPr>
            <a:xfrm>
              <a:off x="575049" y="691064"/>
              <a:ext cx="78137" cy="78137"/>
            </a:xfrm>
            <a:prstGeom prst="ellipse">
              <a:avLst/>
            </a:prstGeom>
            <a:solidFill>
              <a:schemeClr val="accent1">
                <a:alpha val="80000"/>
              </a:schemeClr>
            </a:solidFill>
          </p:spPr>
        </p:sp>
        <p:sp>
          <p:nvSpPr>
            <p:cNvPr id="27" name="AutoShape 27"/>
            <p:cNvSpPr/>
            <p:nvPr/>
          </p:nvSpPr>
          <p:spPr>
            <a:xfrm>
              <a:off x="689125" y="692781"/>
              <a:ext cx="74704" cy="74704"/>
            </a:xfrm>
            <a:prstGeom prst="ellipse">
              <a:avLst/>
            </a:prstGeom>
            <a:solidFill>
              <a:schemeClr val="accent1">
                <a:alpha val="60000"/>
              </a:schemeClr>
            </a:solidFill>
          </p:spPr>
        </p:sp>
        <p:sp>
          <p:nvSpPr>
            <p:cNvPr id="28" name="AutoShape 28"/>
            <p:cNvSpPr/>
            <p:nvPr/>
          </p:nvSpPr>
          <p:spPr>
            <a:xfrm>
              <a:off x="799768" y="701751"/>
              <a:ext cx="69238" cy="69238"/>
            </a:xfrm>
            <a:prstGeom prst="ellipse">
              <a:avLst/>
            </a:prstGeom>
            <a:solidFill>
              <a:schemeClr val="accent1">
                <a:alpha val="40000"/>
              </a:schemeClr>
            </a:solidFill>
          </p:spPr>
        </p:sp>
        <p:sp>
          <p:nvSpPr>
            <p:cNvPr id="29" name="AutoShape 29"/>
            <p:cNvSpPr/>
            <p:nvPr/>
          </p:nvSpPr>
          <p:spPr>
            <a:xfrm>
              <a:off x="904945" y="697618"/>
              <a:ext cx="65594" cy="65594"/>
            </a:xfrm>
            <a:prstGeom prst="ellipse">
              <a:avLst/>
            </a:prstGeom>
            <a:solidFill>
              <a:schemeClr val="accent1">
                <a:alpha val="20000"/>
              </a:schemeClr>
            </a:solidFill>
          </p:spPr>
        </p:sp>
        <p:sp>
          <p:nvSpPr>
            <p:cNvPr id="30" name="TextBox 30"/>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01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绪论</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pic>
        <p:nvPicPr>
          <p:cNvPr id="5" name="图片 4"/>
          <p:cNvPicPr>
            <a:picLocks noChangeAspect="1"/>
          </p:cNvPicPr>
          <p:nvPr/>
        </p:nvPicPr>
        <p:blipFill>
          <a:blip r:embed="rId2"/>
          <a:stretch>
            <a:fillRect/>
          </a:stretch>
        </p:blipFill>
        <p:spPr>
          <a:xfrm>
            <a:off x="107315" y="1761490"/>
            <a:ext cx="6458585" cy="4039870"/>
          </a:xfrm>
          <a:prstGeom prst="rect">
            <a:avLst/>
          </a:prstGeom>
        </p:spPr>
      </p:pic>
      <p:sp>
        <p:nvSpPr>
          <p:cNvPr id="6" name="文本框 5"/>
          <p:cNvSpPr txBox="1"/>
          <p:nvPr/>
        </p:nvSpPr>
        <p:spPr>
          <a:xfrm>
            <a:off x="231775" y="5867400"/>
            <a:ext cx="6334125" cy="275590"/>
          </a:xfrm>
          <a:prstGeom prst="rect">
            <a:avLst/>
          </a:prstGeom>
          <a:noFill/>
        </p:spPr>
        <p:txBody>
          <a:bodyPr wrap="square" rtlCol="0">
            <a:spAutoFit/>
          </a:bodyPr>
          <a:p>
            <a:r>
              <a:rPr lang="zh-CN" altLang="en-US" sz="1200"/>
              <a:t>（本模型引见于黄伟杰,刘朝晖,肖忠跃,等.  基于主动后轮路径规划的热能小车凸轮机构设计）</a:t>
            </a:r>
            <a:endParaRPr lang="zh-CN" alt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960448" y="1329916"/>
            <a:ext cx="7309353" cy="4408102"/>
          </a:xfrm>
          <a:prstGeom prst="rect">
            <a:avLst/>
          </a:prstGeom>
          <a:solidFill>
            <a:srgbClr val="FFFFFF">
              <a:alpha val="100000"/>
            </a:srgbClr>
          </a:solidFill>
        </p:spPr>
      </p:sp>
      <p:sp>
        <p:nvSpPr>
          <p:cNvPr id="3" name="TextBox 3"/>
          <p:cNvSpPr txBox="1"/>
          <p:nvPr/>
        </p:nvSpPr>
        <p:spPr>
          <a:xfrm>
            <a:off x="1091295" y="2201990"/>
            <a:ext cx="3038473" cy="1409700"/>
          </a:xfrm>
          <a:prstGeom prst="rect">
            <a:avLst/>
          </a:prstGeom>
        </p:spPr>
        <p:txBody>
          <a:bodyPr vert="horz" wrap="square" lIns="114300" tIns="57150" rIns="114300" bIns="57150" rtlCol="0" anchor="ctr" anchorCtr="0">
            <a:normAutofit/>
          </a:bodyPr>
          <a:lstStyle/>
          <a:p>
            <a:pPr algn="l">
              <a:lnSpc>
                <a:spcPct val="120000"/>
              </a:lnSpc>
              <a:spcBef>
                <a:spcPts val="450"/>
              </a:spcBef>
            </a:pPr>
            <a:r>
              <a:rPr lang="en-US" sz="6600" b="1">
                <a:solidFill>
                  <a:schemeClr val="accent3">
                    <a:lumMod val="50000"/>
                    <a:alpha val="100000"/>
                  </a:schemeClr>
                </a:solidFill>
                <a:latin typeface="Times New Roman" panose="02020603050405020304" charset="0"/>
                <a:ea typeface="PingFang SC"/>
                <a:cs typeface="Times New Roman" panose="02020603050405020304" charset="0"/>
              </a:rPr>
              <a:t>02</a:t>
            </a:r>
            <a:endParaRPr lang="en-US" sz="6600" b="1">
              <a:solidFill>
                <a:schemeClr val="accent3">
                  <a:lumMod val="50000"/>
                  <a:alpha val="100000"/>
                </a:schemeClr>
              </a:solidFill>
              <a:latin typeface="Times New Roman" panose="02020603050405020304" charset="0"/>
              <a:ea typeface="PingFang SC"/>
              <a:cs typeface="Times New Roman" panose="02020603050405020304" charset="0"/>
            </a:endParaRPr>
          </a:p>
        </p:txBody>
      </p:sp>
      <p:sp>
        <p:nvSpPr>
          <p:cNvPr id="4" name="TextBox 4"/>
          <p:cNvSpPr txBox="1"/>
          <p:nvPr/>
        </p:nvSpPr>
        <p:spPr>
          <a:xfrm>
            <a:off x="1091439" y="3383471"/>
            <a:ext cx="6572563" cy="1939312"/>
          </a:xfrm>
          <a:prstGeom prst="rect">
            <a:avLst/>
          </a:prstGeom>
        </p:spPr>
        <p:txBody>
          <a:bodyPr vert="horz" wrap="square" lIns="114300" tIns="57150" rIns="114300" bIns="57150" rtlCol="0" anchor="t" anchorCtr="0">
            <a:normAutofit/>
          </a:bodyPr>
          <a:lstStyle/>
          <a:p>
            <a:pPr algn="l">
              <a:lnSpc>
                <a:spcPct val="120000"/>
              </a:lnSpc>
            </a:pPr>
            <a:r>
              <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长征轨迹的</a:t>
            </a:r>
            <a:r>
              <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40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nvSpPr>
        <p:spPr>
          <a:xfrm>
            <a:off x="433380" y="614674"/>
            <a:ext cx="1116330" cy="310515"/>
          </a:xfrm>
          <a:prstGeom prst="rect">
            <a:avLst/>
          </a:prstGeom>
        </p:spPr>
        <p:txBody>
          <a:bodyPr vert="horz" wrap="square" lIns="91440" tIns="45720" rIns="91440" bIns="45720" rtlCol="0" anchor="t" anchorCtr="0">
            <a:spAutoFit/>
          </a:bodyPr>
          <a:lstStyle/>
          <a:p>
            <a:pPr algn="l">
              <a:lnSpc>
                <a:spcPct val="100000"/>
              </a:lnSpc>
              <a:spcBef>
                <a:spcPts val="375"/>
              </a:spcBef>
            </a:pPr>
            <a:r>
              <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rPr>
              <a:t>THESIS</a:t>
            </a:r>
            <a:endParaRPr lang="en-US" sz="1350" b="1">
              <a:solidFill>
                <a:schemeClr val="accent3">
                  <a:lumMod val="50000"/>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extBox 9"/>
          <p:cNvSpPr txBox="1"/>
          <p:nvPr>
            <p:custDataLst>
              <p:tags r:id="rId1"/>
            </p:custDataLst>
          </p:nvPr>
        </p:nvSpPr>
        <p:spPr>
          <a:xfrm>
            <a:off x="1094740" y="1676400"/>
            <a:ext cx="4249420" cy="4310380"/>
          </a:xfrm>
          <a:prstGeom prst="rect">
            <a:avLst/>
          </a:prstGeom>
        </p:spPr>
        <p:txBody>
          <a:bodyPr vert="horz" wrap="square" lIns="123825" tIns="123825" rIns="57150" bIns="123825" rtlCol="0" anchor="t" anchorCtr="0">
            <a:spAutoFit/>
          </a:bodyPr>
          <a:lstStyle/>
          <a:p>
            <a:pPr>
              <a:lnSpc>
                <a:spcPct val="150000"/>
              </a:lnSpc>
            </a:pPr>
            <a:r>
              <a:rPr lang="en-US" altLang="zh-CN"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sym typeface="+mn-ea"/>
              </a:rPr>
              <a:t>新能源车的现场运行路线是模拟红军长征路线，采用打卡方式，其中，红军长征起点“瑞金”和红军长征终点“延安”为固定打卡点。小车需要按照要求，依次按照顺序打卡每个点位。</a:t>
            </a:r>
            <a:endParaRPr lang="zh-CN" altLang="en-US"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    </a:t>
            </a:r>
            <a:r>
              <a:rPr lang="zh-CN" altLang="en-US"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rPr>
              <a:t>相较于之前的闭环环形路线而言，本次大赛有了较大的变化，采用开环，打卡点位的方式。且点位之间联系更加曲折，存在转向的突变点，特殊点。对小车的要求更加高了。</a:t>
            </a:r>
            <a:endParaRPr lang="zh-CN" altLang="en-US"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a:p>
            <a:pPr>
              <a:lnSpc>
                <a:spcPct val="150000"/>
              </a:lnSpc>
            </a:pPr>
            <a:endParaRPr lang="zh-CN" altLang="en-US" sz="1600">
              <a:solidFill>
                <a:schemeClr val="dk1">
                  <a:alpha val="100000"/>
                </a:schemeClr>
              </a:solidFill>
              <a:latin typeface="宋体" panose="02010600030101010101" pitchFamily="2" charset="-122"/>
              <a:ea typeface="宋体" panose="02010600030101010101" pitchFamily="2" charset="-122"/>
              <a:cs typeface="宋体" panose="02010600030101010101" pitchFamily="2" charset="-122"/>
            </a:endParaRPr>
          </a:p>
        </p:txBody>
      </p:sp>
      <p:grpSp>
        <p:nvGrpSpPr>
          <p:cNvPr id="15" name="Group 15"/>
          <p:cNvGrpSpPr/>
          <p:nvPr/>
        </p:nvGrpSpPr>
        <p:grpSpPr>
          <a:xfrm rot="0">
            <a:off x="454963" y="93878"/>
            <a:ext cx="10641129" cy="893445"/>
            <a:chOff x="454963" y="93878"/>
            <a:chExt cx="10641129" cy="893445"/>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sp>
          <p:nvSpPr>
            <p:cNvPr id="36" name="TextBox 36"/>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02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长征轨迹的</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38" name="TextBox 36"/>
          <p:cNvSpPr txBox="1"/>
          <p:nvPr/>
        </p:nvSpPr>
        <p:spPr>
          <a:xfrm>
            <a:off x="53921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2.1</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比赛运行</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场地</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pic>
        <p:nvPicPr>
          <p:cNvPr id="39" name="图片 1"/>
          <p:cNvPicPr>
            <a:picLocks noChangeAspect="1"/>
          </p:cNvPicPr>
          <p:nvPr/>
        </p:nvPicPr>
        <p:blipFill>
          <a:blip r:embed="rId2"/>
          <a:stretch>
            <a:fillRect/>
          </a:stretch>
        </p:blipFill>
        <p:spPr>
          <a:xfrm>
            <a:off x="6781800" y="1143000"/>
            <a:ext cx="4968240" cy="521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00000"/>
          </a:blip>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508333" y="1708880"/>
            <a:ext cx="11358867" cy="32821"/>
          </a:xfrm>
          <a:prstGeom prst="rect">
            <a:avLst/>
          </a:prstGeom>
          <a:solidFill>
            <a:schemeClr val="accent1">
              <a:alpha val="100000"/>
            </a:schemeClr>
          </a:solidFill>
        </p:spPr>
      </p:sp>
      <p:sp>
        <p:nvSpPr>
          <p:cNvPr id="3" name="AutoShape 3"/>
          <p:cNvSpPr/>
          <p:nvPr/>
        </p:nvSpPr>
        <p:spPr>
          <a:xfrm>
            <a:off x="2819979" y="1388874"/>
            <a:ext cx="721600" cy="721600"/>
          </a:xfrm>
          <a:prstGeom prst="ellipse">
            <a:avLst/>
          </a:prstGeom>
          <a:solidFill>
            <a:schemeClr val="accent1">
              <a:alpha val="30000"/>
            </a:schemeClr>
          </a:solidFill>
        </p:spPr>
      </p:sp>
      <p:sp>
        <p:nvSpPr>
          <p:cNvPr id="4" name="AutoShape 4"/>
          <p:cNvSpPr/>
          <p:nvPr/>
        </p:nvSpPr>
        <p:spPr>
          <a:xfrm>
            <a:off x="2923589" y="1498972"/>
            <a:ext cx="501404" cy="501404"/>
          </a:xfrm>
          <a:prstGeom prst="ellipse">
            <a:avLst/>
          </a:prstGeom>
          <a:solidFill>
            <a:schemeClr val="accent1">
              <a:alpha val="100000"/>
            </a:schemeClr>
          </a:solidFill>
        </p:spPr>
      </p:sp>
      <p:sp>
        <p:nvSpPr>
          <p:cNvPr id="7" name="AutoShape 7"/>
          <p:cNvSpPr/>
          <p:nvPr/>
        </p:nvSpPr>
        <p:spPr>
          <a:xfrm>
            <a:off x="8244967" y="1388874"/>
            <a:ext cx="721600" cy="721600"/>
          </a:xfrm>
          <a:prstGeom prst="ellipse">
            <a:avLst/>
          </a:prstGeom>
          <a:solidFill>
            <a:schemeClr val="accent1">
              <a:alpha val="30000"/>
            </a:schemeClr>
          </a:solidFill>
        </p:spPr>
      </p:sp>
      <p:sp>
        <p:nvSpPr>
          <p:cNvPr id="8" name="AutoShape 8"/>
          <p:cNvSpPr/>
          <p:nvPr/>
        </p:nvSpPr>
        <p:spPr>
          <a:xfrm>
            <a:off x="8348576" y="1498972"/>
            <a:ext cx="501404" cy="501404"/>
          </a:xfrm>
          <a:prstGeom prst="ellipse">
            <a:avLst/>
          </a:prstGeom>
          <a:solidFill>
            <a:schemeClr val="accent1">
              <a:alpha val="100000"/>
            </a:schemeClr>
          </a:solidFill>
        </p:spPr>
      </p:sp>
      <p:sp>
        <p:nvSpPr>
          <p:cNvPr id="9" name="TextBox 9"/>
          <p:cNvSpPr txBox="1"/>
          <p:nvPr/>
        </p:nvSpPr>
        <p:spPr>
          <a:xfrm>
            <a:off x="1125855" y="2280285"/>
            <a:ext cx="4109085" cy="677545"/>
          </a:xfrm>
          <a:prstGeom prst="rect">
            <a:avLst/>
          </a:prstGeom>
        </p:spPr>
        <p:txBody>
          <a:bodyPr vert="horz" wrap="square" lIns="123825" tIns="123825" rIns="57150" bIns="123825" rtlCol="0" anchor="t" anchorCtr="0">
            <a:spAutoFit/>
          </a:bodyPr>
          <a:lstStyle/>
          <a:p>
            <a:pPr algn="ctr">
              <a:lnSpc>
                <a:spcPct val="120000"/>
              </a:lnSpc>
            </a:pPr>
            <a:r>
              <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赛道</a:t>
            </a:r>
            <a:r>
              <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等比例绘制</a:t>
            </a:r>
            <a:endPar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nvGrpSpPr>
          <p:cNvPr id="15" name="Group 15"/>
          <p:cNvGrpSpPr/>
          <p:nvPr/>
        </p:nvGrpSpPr>
        <p:grpSpPr>
          <a:xfrm rot="0">
            <a:off x="454963" y="331168"/>
            <a:ext cx="515576" cy="439821"/>
            <a:chOff x="454963" y="331168"/>
            <a:chExt cx="515576" cy="439821"/>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grpSp>
      <p:sp>
        <p:nvSpPr>
          <p:cNvPr id="6" name="TextBox 36"/>
          <p:cNvSpPr txBox="1"/>
          <p:nvPr/>
        </p:nvSpPr>
        <p:spPr>
          <a:xfrm>
            <a:off x="1094842" y="93878"/>
            <a:ext cx="10001250" cy="893445"/>
          </a:xfrm>
          <a:prstGeom prst="rect">
            <a:avLst/>
          </a:prstGeom>
        </p:spPr>
        <p:txBody>
          <a:bodyPr vert="horz" wrap="square" lIns="123825" tIns="123825" rIns="57150" bIns="123825" rtlCol="0" anchor="t" anchorCtr="0">
            <a:spAutoFit/>
          </a:bodyPr>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02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长征轨迹的</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1" name="TextBox 36"/>
          <p:cNvSpPr txBox="1"/>
          <p:nvPr/>
        </p:nvSpPr>
        <p:spPr>
          <a:xfrm>
            <a:off x="1120877" y="763168"/>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2.2</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步骤</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6705600" y="2313940"/>
            <a:ext cx="4064000" cy="521335"/>
          </a:xfrm>
          <a:prstGeom prst="rect">
            <a:avLst/>
          </a:prstGeom>
          <a:noFill/>
        </p:spPr>
        <p:txBody>
          <a:bodyPr wrap="square" rtlCol="0">
            <a:spAutoFit/>
          </a:bodyPr>
          <a:p>
            <a:pPr algn="ctr">
              <a:lnSpc>
                <a:spcPct val="120000"/>
              </a:lnSpc>
              <a:buClrTx/>
              <a:buSzTx/>
              <a:buFontTx/>
            </a:pPr>
            <a:r>
              <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点位拟合</a:t>
            </a:r>
            <a:endPar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6" name="AutoShape 2"/>
          <p:cNvSpPr/>
          <p:nvPr/>
        </p:nvSpPr>
        <p:spPr>
          <a:xfrm>
            <a:off x="508333" y="5105495"/>
            <a:ext cx="11358867" cy="32821"/>
          </a:xfrm>
          <a:prstGeom prst="rect">
            <a:avLst/>
          </a:prstGeom>
          <a:solidFill>
            <a:schemeClr val="accent1">
              <a:alpha val="100000"/>
            </a:schemeClr>
          </a:solidFill>
        </p:spPr>
      </p:sp>
      <p:sp>
        <p:nvSpPr>
          <p:cNvPr id="37" name="AutoShape 3"/>
          <p:cNvSpPr/>
          <p:nvPr/>
        </p:nvSpPr>
        <p:spPr>
          <a:xfrm>
            <a:off x="2819979" y="4785489"/>
            <a:ext cx="721600" cy="721600"/>
          </a:xfrm>
          <a:prstGeom prst="ellipse">
            <a:avLst/>
          </a:prstGeom>
          <a:solidFill>
            <a:schemeClr val="accent1">
              <a:alpha val="30000"/>
            </a:schemeClr>
          </a:solidFill>
        </p:spPr>
      </p:sp>
      <p:sp>
        <p:nvSpPr>
          <p:cNvPr id="38" name="AutoShape 4"/>
          <p:cNvSpPr/>
          <p:nvPr/>
        </p:nvSpPr>
        <p:spPr>
          <a:xfrm>
            <a:off x="2923589" y="4895587"/>
            <a:ext cx="501404" cy="501404"/>
          </a:xfrm>
          <a:prstGeom prst="ellipse">
            <a:avLst/>
          </a:prstGeom>
          <a:solidFill>
            <a:schemeClr val="accent1">
              <a:alpha val="100000"/>
            </a:schemeClr>
          </a:solidFill>
        </p:spPr>
      </p:sp>
      <p:sp>
        <p:nvSpPr>
          <p:cNvPr id="39" name="AutoShape 7"/>
          <p:cNvSpPr/>
          <p:nvPr/>
        </p:nvSpPr>
        <p:spPr>
          <a:xfrm>
            <a:off x="8244967" y="4785489"/>
            <a:ext cx="721600" cy="721600"/>
          </a:xfrm>
          <a:prstGeom prst="ellipse">
            <a:avLst/>
          </a:prstGeom>
          <a:solidFill>
            <a:schemeClr val="accent1">
              <a:alpha val="30000"/>
            </a:schemeClr>
          </a:solidFill>
        </p:spPr>
      </p:sp>
      <p:sp>
        <p:nvSpPr>
          <p:cNvPr id="40" name="AutoShape 8"/>
          <p:cNvSpPr/>
          <p:nvPr/>
        </p:nvSpPr>
        <p:spPr>
          <a:xfrm>
            <a:off x="8348576" y="4895587"/>
            <a:ext cx="501404" cy="501404"/>
          </a:xfrm>
          <a:prstGeom prst="ellipse">
            <a:avLst/>
          </a:prstGeom>
          <a:solidFill>
            <a:schemeClr val="accent1">
              <a:alpha val="100000"/>
            </a:schemeClr>
          </a:solidFill>
        </p:spPr>
      </p:sp>
      <p:sp>
        <p:nvSpPr>
          <p:cNvPr id="42" name="文本框 41"/>
          <p:cNvSpPr txBox="1"/>
          <p:nvPr/>
        </p:nvSpPr>
        <p:spPr>
          <a:xfrm>
            <a:off x="6934200" y="5715000"/>
            <a:ext cx="4064000" cy="521335"/>
          </a:xfrm>
          <a:prstGeom prst="rect">
            <a:avLst/>
          </a:prstGeom>
          <a:noFill/>
        </p:spPr>
        <p:txBody>
          <a:bodyPr wrap="square" rtlCol="0">
            <a:spAutoFit/>
          </a:bodyPr>
          <a:p>
            <a:pPr algn="ctr">
              <a:lnSpc>
                <a:spcPct val="120000"/>
              </a:lnSpc>
              <a:buClrTx/>
              <a:buSzTx/>
              <a:buFontTx/>
            </a:pPr>
            <a:r>
              <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rPr>
              <a:t>拟合曲线长度测量</a:t>
            </a:r>
            <a:endParaRPr lang="zh-CN" altLang="en-US" sz="2325"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 name="Group 15"/>
          <p:cNvGrpSpPr/>
          <p:nvPr/>
        </p:nvGrpSpPr>
        <p:grpSpPr>
          <a:xfrm rot="0">
            <a:off x="454963" y="93878"/>
            <a:ext cx="10641129" cy="893445"/>
            <a:chOff x="454963" y="93878"/>
            <a:chExt cx="10641129" cy="893445"/>
          </a:xfrm>
        </p:grpSpPr>
        <p:sp>
          <p:nvSpPr>
            <p:cNvPr id="16" name="AutoShape 16"/>
            <p:cNvSpPr/>
            <p:nvPr/>
          </p:nvSpPr>
          <p:spPr>
            <a:xfrm>
              <a:off x="454963" y="331168"/>
              <a:ext cx="84147" cy="84147"/>
            </a:xfrm>
            <a:prstGeom prst="ellipse">
              <a:avLst/>
            </a:prstGeom>
            <a:solidFill>
              <a:schemeClr val="accent1">
                <a:alpha val="100000"/>
              </a:schemeClr>
            </a:solidFill>
          </p:spPr>
        </p:sp>
        <p:sp>
          <p:nvSpPr>
            <p:cNvPr id="17" name="AutoShape 17"/>
            <p:cNvSpPr/>
            <p:nvPr/>
          </p:nvSpPr>
          <p:spPr>
            <a:xfrm>
              <a:off x="575049" y="337743"/>
              <a:ext cx="78137" cy="78137"/>
            </a:xfrm>
            <a:prstGeom prst="ellipse">
              <a:avLst/>
            </a:prstGeom>
            <a:solidFill>
              <a:schemeClr val="accent1">
                <a:alpha val="80000"/>
              </a:schemeClr>
            </a:solidFill>
          </p:spPr>
        </p:sp>
        <p:sp>
          <p:nvSpPr>
            <p:cNvPr id="18" name="AutoShape 18"/>
            <p:cNvSpPr/>
            <p:nvPr/>
          </p:nvSpPr>
          <p:spPr>
            <a:xfrm>
              <a:off x="689125" y="339460"/>
              <a:ext cx="74704" cy="74704"/>
            </a:xfrm>
            <a:prstGeom prst="ellipse">
              <a:avLst/>
            </a:prstGeom>
            <a:solidFill>
              <a:schemeClr val="accent1">
                <a:alpha val="60000"/>
              </a:schemeClr>
            </a:solidFill>
          </p:spPr>
        </p:sp>
        <p:sp>
          <p:nvSpPr>
            <p:cNvPr id="19" name="AutoShape 19"/>
            <p:cNvSpPr/>
            <p:nvPr/>
          </p:nvSpPr>
          <p:spPr>
            <a:xfrm>
              <a:off x="799768" y="348430"/>
              <a:ext cx="69238" cy="69238"/>
            </a:xfrm>
            <a:prstGeom prst="ellipse">
              <a:avLst/>
            </a:prstGeom>
            <a:solidFill>
              <a:schemeClr val="accent1">
                <a:alpha val="40000"/>
              </a:schemeClr>
            </a:solidFill>
          </p:spPr>
        </p:sp>
        <p:sp>
          <p:nvSpPr>
            <p:cNvPr id="20" name="AutoShape 20"/>
            <p:cNvSpPr/>
            <p:nvPr/>
          </p:nvSpPr>
          <p:spPr>
            <a:xfrm>
              <a:off x="904945" y="344297"/>
              <a:ext cx="65594" cy="65594"/>
            </a:xfrm>
            <a:prstGeom prst="ellipse">
              <a:avLst/>
            </a:prstGeom>
            <a:solidFill>
              <a:schemeClr val="accent1">
                <a:alpha val="20000"/>
              </a:schemeClr>
            </a:solidFill>
          </p:spPr>
        </p:sp>
        <p:sp>
          <p:nvSpPr>
            <p:cNvPr id="21" name="AutoShape 21"/>
            <p:cNvSpPr/>
            <p:nvPr/>
          </p:nvSpPr>
          <p:spPr>
            <a:xfrm>
              <a:off x="454963" y="448942"/>
              <a:ext cx="84147" cy="84147"/>
            </a:xfrm>
            <a:prstGeom prst="ellipse">
              <a:avLst/>
            </a:prstGeom>
            <a:solidFill>
              <a:schemeClr val="accent1">
                <a:alpha val="100000"/>
              </a:schemeClr>
            </a:solidFill>
          </p:spPr>
        </p:sp>
        <p:sp>
          <p:nvSpPr>
            <p:cNvPr id="22" name="AutoShape 22"/>
            <p:cNvSpPr/>
            <p:nvPr/>
          </p:nvSpPr>
          <p:spPr>
            <a:xfrm>
              <a:off x="575049" y="455517"/>
              <a:ext cx="78137" cy="78137"/>
            </a:xfrm>
            <a:prstGeom prst="ellipse">
              <a:avLst/>
            </a:prstGeom>
            <a:solidFill>
              <a:schemeClr val="accent1">
                <a:alpha val="80000"/>
              </a:schemeClr>
            </a:solidFill>
          </p:spPr>
        </p:sp>
        <p:sp>
          <p:nvSpPr>
            <p:cNvPr id="23" name="AutoShape 23"/>
            <p:cNvSpPr/>
            <p:nvPr/>
          </p:nvSpPr>
          <p:spPr>
            <a:xfrm>
              <a:off x="689125" y="457233"/>
              <a:ext cx="74704" cy="74704"/>
            </a:xfrm>
            <a:prstGeom prst="ellipse">
              <a:avLst/>
            </a:prstGeom>
            <a:solidFill>
              <a:schemeClr val="accent1">
                <a:alpha val="60000"/>
              </a:schemeClr>
            </a:solidFill>
          </p:spPr>
        </p:sp>
        <p:sp>
          <p:nvSpPr>
            <p:cNvPr id="24" name="AutoShape 24"/>
            <p:cNvSpPr/>
            <p:nvPr/>
          </p:nvSpPr>
          <p:spPr>
            <a:xfrm>
              <a:off x="799768" y="466203"/>
              <a:ext cx="69238" cy="69238"/>
            </a:xfrm>
            <a:prstGeom prst="ellipse">
              <a:avLst/>
            </a:prstGeom>
            <a:solidFill>
              <a:schemeClr val="accent1">
                <a:alpha val="40000"/>
              </a:schemeClr>
            </a:solidFill>
          </p:spPr>
        </p:sp>
        <p:sp>
          <p:nvSpPr>
            <p:cNvPr id="25" name="AutoShape 25"/>
            <p:cNvSpPr/>
            <p:nvPr/>
          </p:nvSpPr>
          <p:spPr>
            <a:xfrm>
              <a:off x="904945" y="462070"/>
              <a:ext cx="65594" cy="65594"/>
            </a:xfrm>
            <a:prstGeom prst="ellipse">
              <a:avLst/>
            </a:prstGeom>
            <a:solidFill>
              <a:schemeClr val="accent1">
                <a:alpha val="20000"/>
              </a:schemeClr>
            </a:solidFill>
          </p:spPr>
        </p:sp>
        <p:sp>
          <p:nvSpPr>
            <p:cNvPr id="26" name="AutoShape 26"/>
            <p:cNvSpPr/>
            <p:nvPr/>
          </p:nvSpPr>
          <p:spPr>
            <a:xfrm>
              <a:off x="454963" y="566715"/>
              <a:ext cx="84147" cy="84147"/>
            </a:xfrm>
            <a:prstGeom prst="ellipse">
              <a:avLst/>
            </a:prstGeom>
            <a:solidFill>
              <a:schemeClr val="accent1">
                <a:alpha val="100000"/>
              </a:schemeClr>
            </a:solidFill>
          </p:spPr>
        </p:sp>
        <p:sp>
          <p:nvSpPr>
            <p:cNvPr id="27" name="AutoShape 27"/>
            <p:cNvSpPr/>
            <p:nvPr/>
          </p:nvSpPr>
          <p:spPr>
            <a:xfrm>
              <a:off x="575049" y="573291"/>
              <a:ext cx="78137" cy="78137"/>
            </a:xfrm>
            <a:prstGeom prst="ellipse">
              <a:avLst/>
            </a:prstGeom>
            <a:solidFill>
              <a:schemeClr val="accent1">
                <a:alpha val="80000"/>
              </a:schemeClr>
            </a:solidFill>
          </p:spPr>
        </p:sp>
        <p:sp>
          <p:nvSpPr>
            <p:cNvPr id="28" name="AutoShape 28"/>
            <p:cNvSpPr/>
            <p:nvPr/>
          </p:nvSpPr>
          <p:spPr>
            <a:xfrm>
              <a:off x="689125" y="575007"/>
              <a:ext cx="74704" cy="74704"/>
            </a:xfrm>
            <a:prstGeom prst="ellipse">
              <a:avLst/>
            </a:prstGeom>
            <a:solidFill>
              <a:schemeClr val="accent1">
                <a:alpha val="60000"/>
              </a:schemeClr>
            </a:solidFill>
          </p:spPr>
        </p:sp>
        <p:sp>
          <p:nvSpPr>
            <p:cNvPr id="29" name="AutoShape 29"/>
            <p:cNvSpPr/>
            <p:nvPr/>
          </p:nvSpPr>
          <p:spPr>
            <a:xfrm>
              <a:off x="799768" y="583977"/>
              <a:ext cx="69238" cy="69238"/>
            </a:xfrm>
            <a:prstGeom prst="ellipse">
              <a:avLst/>
            </a:prstGeom>
            <a:solidFill>
              <a:schemeClr val="accent1">
                <a:alpha val="40000"/>
              </a:schemeClr>
            </a:solidFill>
          </p:spPr>
        </p:sp>
        <p:sp>
          <p:nvSpPr>
            <p:cNvPr id="30" name="AutoShape 30"/>
            <p:cNvSpPr/>
            <p:nvPr/>
          </p:nvSpPr>
          <p:spPr>
            <a:xfrm>
              <a:off x="904945" y="579844"/>
              <a:ext cx="65594" cy="65594"/>
            </a:xfrm>
            <a:prstGeom prst="ellipse">
              <a:avLst/>
            </a:prstGeom>
            <a:solidFill>
              <a:schemeClr val="accent1">
                <a:alpha val="20000"/>
              </a:schemeClr>
            </a:solidFill>
          </p:spPr>
        </p:sp>
        <p:sp>
          <p:nvSpPr>
            <p:cNvPr id="31" name="AutoShape 31"/>
            <p:cNvSpPr/>
            <p:nvPr/>
          </p:nvSpPr>
          <p:spPr>
            <a:xfrm>
              <a:off x="454963" y="684489"/>
              <a:ext cx="84147" cy="84147"/>
            </a:xfrm>
            <a:prstGeom prst="ellipse">
              <a:avLst/>
            </a:prstGeom>
            <a:solidFill>
              <a:schemeClr val="accent1">
                <a:alpha val="100000"/>
              </a:schemeClr>
            </a:solidFill>
          </p:spPr>
        </p:sp>
        <p:sp>
          <p:nvSpPr>
            <p:cNvPr id="32" name="AutoShape 32"/>
            <p:cNvSpPr/>
            <p:nvPr/>
          </p:nvSpPr>
          <p:spPr>
            <a:xfrm>
              <a:off x="575049" y="691064"/>
              <a:ext cx="78137" cy="78137"/>
            </a:xfrm>
            <a:prstGeom prst="ellipse">
              <a:avLst/>
            </a:prstGeom>
            <a:solidFill>
              <a:schemeClr val="accent1">
                <a:alpha val="80000"/>
              </a:schemeClr>
            </a:solidFill>
          </p:spPr>
        </p:sp>
        <p:sp>
          <p:nvSpPr>
            <p:cNvPr id="33" name="AutoShape 33"/>
            <p:cNvSpPr/>
            <p:nvPr/>
          </p:nvSpPr>
          <p:spPr>
            <a:xfrm>
              <a:off x="689125" y="692781"/>
              <a:ext cx="74704" cy="74704"/>
            </a:xfrm>
            <a:prstGeom prst="ellipse">
              <a:avLst/>
            </a:prstGeom>
            <a:solidFill>
              <a:schemeClr val="accent1">
                <a:alpha val="60000"/>
              </a:schemeClr>
            </a:solidFill>
          </p:spPr>
        </p:sp>
        <p:sp>
          <p:nvSpPr>
            <p:cNvPr id="34" name="AutoShape 34"/>
            <p:cNvSpPr/>
            <p:nvPr/>
          </p:nvSpPr>
          <p:spPr>
            <a:xfrm>
              <a:off x="799768" y="701751"/>
              <a:ext cx="69238" cy="69238"/>
            </a:xfrm>
            <a:prstGeom prst="ellipse">
              <a:avLst/>
            </a:prstGeom>
            <a:solidFill>
              <a:schemeClr val="accent1">
                <a:alpha val="40000"/>
              </a:schemeClr>
            </a:solidFill>
          </p:spPr>
        </p:sp>
        <p:sp>
          <p:nvSpPr>
            <p:cNvPr id="35" name="AutoShape 35"/>
            <p:cNvSpPr/>
            <p:nvPr/>
          </p:nvSpPr>
          <p:spPr>
            <a:xfrm>
              <a:off x="904945" y="697618"/>
              <a:ext cx="65594" cy="65594"/>
            </a:xfrm>
            <a:prstGeom prst="ellipse">
              <a:avLst/>
            </a:prstGeom>
            <a:solidFill>
              <a:schemeClr val="accent1">
                <a:alpha val="20000"/>
              </a:schemeClr>
            </a:solidFill>
          </p:spPr>
        </p:sp>
        <p:sp>
          <p:nvSpPr>
            <p:cNvPr id="36" name="TextBox 36"/>
            <p:cNvSpPr txBox="1"/>
            <p:nvPr/>
          </p:nvSpPr>
          <p:spPr>
            <a:xfrm>
              <a:off x="1094842" y="93878"/>
              <a:ext cx="10001250" cy="893445"/>
            </a:xfrm>
            <a:prstGeom prst="rect">
              <a:avLst/>
            </a:prstGeom>
          </p:spPr>
          <p:txBody>
            <a:bodyPr vert="horz" wrap="square" lIns="123825" tIns="123825" rIns="57150" bIns="123825" rtlCol="0" anchor="t" anchorCtr="0">
              <a:spAutoFit/>
            </a:bodyPr>
            <a:lstStyle/>
            <a:p>
              <a:pPr>
                <a:lnSpc>
                  <a:spcPct val="140000"/>
                </a:lnSpc>
              </a:pPr>
              <a:r>
                <a:rPr lang="en-US" altLang="zh-CN"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02 </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长征轨迹的</a:t>
              </a:r>
              <a:r>
                <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3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grpSp>
      <p:sp>
        <p:nvSpPr>
          <p:cNvPr id="41" name="TextBox 36"/>
          <p:cNvSpPr txBox="1"/>
          <p:nvPr/>
        </p:nvSpPr>
        <p:spPr>
          <a:xfrm>
            <a:off x="1095477" y="692683"/>
            <a:ext cx="10001250" cy="678180"/>
          </a:xfrm>
          <a:prstGeom prst="rect">
            <a:avLst/>
          </a:prstGeom>
        </p:spPr>
        <p:txBody>
          <a:bodyPr vert="horz" wrap="square" lIns="123825" tIns="123825" rIns="57150" bIns="123825" rtlCol="0" anchor="t" anchorCtr="0">
            <a:spAutoFit/>
          </a:bodyPr>
          <a:p>
            <a:pPr>
              <a:lnSpc>
                <a:spcPct val="140000"/>
              </a:lnSpc>
            </a:pPr>
            <a:r>
              <a:rPr 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2.3.1</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运行方式</a:t>
            </a:r>
            <a:r>
              <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rPr>
              <a:t>分析</a:t>
            </a:r>
            <a:endParaRPr lang="zh-CN" altLang="en-US" sz="2000" b="1">
              <a:solidFill>
                <a:schemeClr val="accent1">
                  <a:alpha val="100000"/>
                </a:schemeClr>
              </a:solidFill>
              <a:latin typeface="微软雅黑" panose="020B0503020204020204" charset="-122"/>
              <a:ea typeface="微软雅黑" panose="020B0503020204020204" charset="-122"/>
              <a:cs typeface="微软雅黑" panose="020B0503020204020204" charset="-122"/>
            </a:endParaRPr>
          </a:p>
        </p:txBody>
      </p:sp>
      <p:sp>
        <p:nvSpPr>
          <p:cNvPr id="3" name="标题 1"/>
          <p:cNvSpPr>
            <a:spLocks noGrp="1"/>
          </p:cNvSpPr>
          <p:nvPr/>
        </p:nvSpPr>
        <p:spPr>
          <a:xfrm>
            <a:off x="2343785" y="2110105"/>
            <a:ext cx="2877820" cy="280670"/>
          </a:xfrm>
          <a:prstGeom prst="rect">
            <a:avLst/>
          </a:prstGeom>
        </p:spPr>
        <p:txBody>
          <a:bodyPr vert="horz" lIns="90000" tIns="46800" rIns="90000" bIns="46800" rtlCol="0" anchor="ctr" anchorCtr="0">
            <a:noAutofit/>
          </a:bodyPr>
          <a:lst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a:lstStyle>
          <a:p>
            <a:pPr algn="ctr"/>
            <a:endParaRPr lang="zh-CN" altLang="en-US" sz="1400" spc="0">
              <a:solidFill>
                <a:schemeClr val="tx1">
                  <a:lumMod val="85000"/>
                  <a:lumOff val="15000"/>
                </a:schemeClr>
              </a:solidFill>
              <a:uFillTx/>
              <a:latin typeface="黑体" panose="02010609060101010101" charset="-122"/>
              <a:ea typeface="黑体" panose="02010609060101010101" charset="-122"/>
              <a:cs typeface="黑体" panose="02010609060101010101" charset="-122"/>
              <a:sym typeface="+mn-ea"/>
            </a:endParaRPr>
          </a:p>
        </p:txBody>
      </p:sp>
      <p:pic>
        <p:nvPicPr>
          <p:cNvPr id="2" name="图片 1"/>
          <p:cNvPicPr>
            <a:picLocks noChangeAspect="1"/>
          </p:cNvPicPr>
          <p:nvPr/>
        </p:nvPicPr>
        <p:blipFill>
          <a:blip r:embed="rId1"/>
          <a:stretch>
            <a:fillRect/>
          </a:stretch>
        </p:blipFill>
        <p:spPr>
          <a:xfrm>
            <a:off x="2362200" y="1600200"/>
            <a:ext cx="9462135" cy="4785360"/>
          </a:xfrm>
          <a:prstGeom prst="rect">
            <a:avLst/>
          </a:prstGeom>
        </p:spPr>
      </p:pic>
      <p:sp>
        <p:nvSpPr>
          <p:cNvPr id="4" name="文本框 3"/>
          <p:cNvSpPr txBox="1"/>
          <p:nvPr/>
        </p:nvSpPr>
        <p:spPr>
          <a:xfrm>
            <a:off x="381000" y="1905000"/>
            <a:ext cx="1631950" cy="1428115"/>
          </a:xfrm>
          <a:prstGeom prst="rect">
            <a:avLst/>
          </a:prstGeom>
          <a:noFill/>
        </p:spPr>
        <p:txBody>
          <a:bodyPr wrap="square" rtlCol="0">
            <a:noAutofit/>
          </a:bodyPr>
          <a:p>
            <a:r>
              <a:rPr lang="zh-CN" altLang="en-US" b="1">
                <a:latin typeface="宋体" panose="02010600030101010101" pitchFamily="2" charset="-122"/>
                <a:ea typeface="宋体" panose="02010600030101010101" pitchFamily="2" charset="-122"/>
                <a:cs typeface="宋体" panose="02010600030101010101" pitchFamily="2" charset="-122"/>
              </a:rPr>
              <a:t>（</a:t>
            </a:r>
            <a:r>
              <a:rPr lang="en-US" altLang="zh-CN" b="1">
                <a:latin typeface="宋体" panose="02010600030101010101" pitchFamily="2" charset="-122"/>
                <a:ea typeface="宋体" panose="02010600030101010101" pitchFamily="2" charset="-122"/>
                <a:cs typeface="宋体" panose="02010600030101010101" pitchFamily="2" charset="-122"/>
              </a:rPr>
              <a:t>1</a:t>
            </a:r>
            <a:r>
              <a:rPr lang="zh-CN" altLang="en-US" b="1">
                <a:latin typeface="宋体" panose="02010600030101010101" pitchFamily="2" charset="-122"/>
                <a:ea typeface="宋体" panose="02010600030101010101" pitchFamily="2" charset="-122"/>
                <a:cs typeface="宋体" panose="02010600030101010101" pitchFamily="2" charset="-122"/>
              </a:rPr>
              <a:t>）首先，利用</a:t>
            </a:r>
            <a:r>
              <a:rPr lang="en-US" altLang="zh-CN" b="1">
                <a:latin typeface="宋体" panose="02010600030101010101" pitchFamily="2" charset="-122"/>
                <a:ea typeface="宋体" panose="02010600030101010101" pitchFamily="2" charset="-122"/>
                <a:cs typeface="宋体" panose="02010600030101010101" pitchFamily="2" charset="-122"/>
              </a:rPr>
              <a:t>Matlab</a:t>
            </a:r>
            <a:r>
              <a:rPr lang="zh-CN" altLang="en-US" b="1">
                <a:latin typeface="宋体" panose="02010600030101010101" pitchFamily="2" charset="-122"/>
                <a:ea typeface="宋体" panose="02010600030101010101" pitchFamily="2" charset="-122"/>
                <a:cs typeface="宋体" panose="02010600030101010101" pitchFamily="2" charset="-122"/>
              </a:rPr>
              <a:t>进行对赛道绘制。</a:t>
            </a:r>
            <a:endParaRPr lang="zh-CN" altLang="en-US" b="1">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DIAGRAM_VIRTUALLY_FRAME" val="{&quot;height&quot;:337.6,&quot;left&quot;:77.3,&quot;top&quot;:126.35,&quot;width&quot;:466.2}"/>
</p:tagLst>
</file>

<file path=ppt/tags/tag2.xml><?xml version="1.0" encoding="utf-8"?>
<p:tagLst xmlns:p="http://schemas.openxmlformats.org/presentationml/2006/main">
  <p:tag name="KSO_WM_DIAGRAM_VIRTUALLY_FRAME" val="{&quot;height&quot;:337.6,&quot;left&quot;:77.3,&quot;top&quot;:126.35,&quot;width&quot;:466.2}"/>
</p:tagLst>
</file>

<file path=ppt/tags/tag3.xml><?xml version="1.0" encoding="utf-8"?>
<p:tagLst xmlns:p="http://schemas.openxmlformats.org/presentationml/2006/main">
  <p:tag name="KSO_WM_DIAGRAM_VIRTUALLY_FRAME" val="{&quot;height&quot;:337.6,&quot;left&quot;:77.3,&quot;top&quot;:126.35,&quot;width&quot;:466.2}"/>
</p:tagLst>
</file>

<file path=ppt/tags/tag4.xml><?xml version="1.0" encoding="utf-8"?>
<p:tagLst xmlns:p="http://schemas.openxmlformats.org/presentationml/2006/main">
  <p:tag name="KSO_WM_DIAGRAM_VIRTUALLY_FRAME" val="{&quot;height&quot;:337.6,&quot;left&quot;:77.3,&quot;top&quot;:126.35,&quot;width&quot;:466.2}"/>
</p:tagLst>
</file>

<file path=ppt/tags/tag5.xml><?xml version="1.0" encoding="utf-8"?>
<p:tagLst xmlns:p="http://schemas.openxmlformats.org/presentationml/2006/main">
  <p:tag name="KSO_WM_DIAGRAM_VIRTUALLY_FRAME" val="{&quot;height&quot;:337.6,&quot;left&quot;:77.3,&quot;top&quot;:126.35,&quot;width&quot;:466.2}"/>
</p:tagLst>
</file>

<file path=ppt/tags/tag6.xml><?xml version="1.0" encoding="utf-8"?>
<p:tagLst xmlns:p="http://schemas.openxmlformats.org/presentationml/2006/main">
  <p:tag name="KSO_WM_DIAGRAM_VIRTUALLY_FRAME" val="{&quot;height&quot;:337.6,&quot;left&quot;:77.3,&quot;top&quot;:126.35,&quot;width&quot;:466.2}"/>
</p:tagLst>
</file>

<file path=ppt/tags/tag7.xml><?xml version="1.0" encoding="utf-8"?>
<p:tagLst xmlns:p="http://schemas.openxmlformats.org/presentationml/2006/main">
  <p:tag name="KSO_WM_DIAGRAM_VIRTUALLY_FRAME" val="{&quot;height&quot;:411.9277952755905,&quot;left&quot;:42.4496062992126,&quot;top&quot;:98.46559055118111,&quot;width&quot;:468.1203149606299}"/>
</p:tagLst>
</file>

<file path=ppt/tags/tag8.xml><?xml version="1.0" encoding="utf-8"?>
<p:tagLst xmlns:p="http://schemas.openxmlformats.org/presentationml/2006/main">
  <p:tag name="KSO_WM_DIAGRAM_VIRTUALLY_FRAME" val="{&quot;height&quot;:337.6,&quot;left&quot;:77.3,&quot;top&quot;:126.35,&quot;width&quot;:466.2}"/>
</p:tagLst>
</file>

<file path=ppt/tags/tag9.xml><?xml version="1.0" encoding="utf-8"?>
<p:tagLst xmlns:p="http://schemas.openxmlformats.org/presentationml/2006/main">
  <p:tag name="commondata" val="eyJoZGlkIjoiOGFkMWNhY2Y4OWFjZWRjOGMyZTgzYzlmZGM5YzI2NzcifQ=="/>
</p:tagLst>
</file>

<file path=ppt/theme/theme1.xml><?xml version="1.0" encoding="utf-8"?>
<a:theme xmlns:a="http://schemas.openxmlformats.org/drawingml/2006/main" name="Office Theme">
  <a:themeElements>
    <a:clrScheme name="Office">
      <a:dk1>
        <a:srgbClr val="000000"/>
      </a:dk1>
      <a:lt1>
        <a:srgbClr val="F2F4F4"/>
      </a:lt1>
      <a:dk2>
        <a:srgbClr val="040226"/>
      </a:dk2>
      <a:lt2>
        <a:srgbClr val="FFFFFF"/>
      </a:lt2>
      <a:accent1>
        <a:srgbClr val="312C7F"/>
      </a:accent1>
      <a:accent2>
        <a:srgbClr val="5C55C6"/>
      </a:accent2>
      <a:accent3>
        <a:srgbClr val="5577C6"/>
      </a:accent3>
      <a:accent4>
        <a:srgbClr val="605E9D"/>
      </a:accent4>
      <a:accent5>
        <a:srgbClr val="738ECA"/>
      </a:accent5>
      <a:accent6>
        <a:srgbClr val="658BE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2F4F4"/>
      </a:lt1>
      <a:dk2>
        <a:srgbClr val="040226"/>
      </a:dk2>
      <a:lt2>
        <a:srgbClr val="FFFFFF"/>
      </a:lt2>
      <a:accent1>
        <a:srgbClr val="312C7F"/>
      </a:accent1>
      <a:accent2>
        <a:srgbClr val="5C55C6"/>
      </a:accent2>
      <a:accent3>
        <a:srgbClr val="5577C6"/>
      </a:accent3>
      <a:accent4>
        <a:srgbClr val="605E9D"/>
      </a:accent4>
      <a:accent5>
        <a:srgbClr val="738ECA"/>
      </a:accent5>
      <a:accent6>
        <a:srgbClr val="658BE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Times New Roma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Times New Rom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2015</Words>
  <Application>WPS 演示</Application>
  <PresentationFormat>On-screen Show (4:3)</PresentationFormat>
  <Paragraphs>156</Paragraphs>
  <Slides>21</Slides>
  <Notes>0</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21</vt:i4>
      </vt:variant>
    </vt:vector>
  </HeadingPairs>
  <TitlesOfParts>
    <vt:vector size="35" baseType="lpstr">
      <vt:lpstr>Arial</vt:lpstr>
      <vt:lpstr>宋体</vt:lpstr>
      <vt:lpstr>Wingdings</vt:lpstr>
      <vt:lpstr>Times New Roman</vt:lpstr>
      <vt:lpstr>微软雅黑</vt:lpstr>
      <vt:lpstr>Arial</vt:lpstr>
      <vt:lpstr>PingFang SC</vt:lpstr>
      <vt:lpstr>AMGDT</vt:lpstr>
      <vt:lpstr>Calibri</vt:lpstr>
      <vt:lpstr>黑体</vt:lpstr>
      <vt:lpstr>Arial Unicode MS</vt:lpstr>
      <vt:lpstr>Office Theme</vt:lpstr>
      <vt:lpstr>1_Office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异心@</cp:lastModifiedBy>
  <cp:revision>21</cp:revision>
  <dcterms:created xsi:type="dcterms:W3CDTF">2006-08-16T00:00:00Z</dcterms:created>
  <dcterms:modified xsi:type="dcterms:W3CDTF">2024-09-21T13:57:34Z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75E91005D885445D9833DC2027531981_13</vt:lpwstr>
  </property>
</Properties>
</file>